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48" r:id="rId3"/>
    <p:sldId id="338" r:id="rId4"/>
    <p:sldId id="303" r:id="rId5"/>
    <p:sldId id="326" r:id="rId6"/>
    <p:sldId id="331" r:id="rId7"/>
    <p:sldId id="327" r:id="rId8"/>
    <p:sldId id="360" r:id="rId9"/>
    <p:sldId id="362" r:id="rId10"/>
    <p:sldId id="355" r:id="rId11"/>
    <p:sldId id="356" r:id="rId12"/>
    <p:sldId id="357" r:id="rId13"/>
    <p:sldId id="358" r:id="rId14"/>
    <p:sldId id="359" r:id="rId15"/>
    <p:sldId id="353" r:id="rId16"/>
    <p:sldId id="354" r:id="rId17"/>
    <p:sldId id="347" r:id="rId18"/>
    <p:sldId id="345" r:id="rId19"/>
    <p:sldId id="298" r:id="rId20"/>
    <p:sldId id="299" r:id="rId21"/>
    <p:sldId id="300" r:id="rId22"/>
    <p:sldId id="301" r:id="rId23"/>
    <p:sldId id="376" r:id="rId24"/>
    <p:sldId id="377" r:id="rId25"/>
    <p:sldId id="310" r:id="rId26"/>
    <p:sldId id="311" r:id="rId27"/>
    <p:sldId id="312" r:id="rId28"/>
    <p:sldId id="332" r:id="rId29"/>
    <p:sldId id="341" r:id="rId30"/>
    <p:sldId id="317" r:id="rId31"/>
    <p:sldId id="316" r:id="rId32"/>
    <p:sldId id="346" r:id="rId33"/>
    <p:sldId id="270" r:id="rId34"/>
    <p:sldId id="313" r:id="rId35"/>
    <p:sldId id="319" r:id="rId36"/>
    <p:sldId id="318" r:id="rId37"/>
    <p:sldId id="371" r:id="rId38"/>
    <p:sldId id="277" r:id="rId39"/>
    <p:sldId id="328" r:id="rId40"/>
    <p:sldId id="367" r:id="rId41"/>
    <p:sldId id="368" r:id="rId42"/>
    <p:sldId id="363" r:id="rId43"/>
    <p:sldId id="287" r:id="rId44"/>
    <p:sldId id="293" r:id="rId45"/>
    <p:sldId id="372" r:id="rId46"/>
    <p:sldId id="373" r:id="rId47"/>
    <p:sldId id="374" r:id="rId48"/>
    <p:sldId id="375" r:id="rId49"/>
    <p:sldId id="289" r:id="rId50"/>
    <p:sldId id="290" r:id="rId51"/>
    <p:sldId id="292" r:id="rId52"/>
    <p:sldId id="369" r:id="rId53"/>
    <p:sldId id="370" r:id="rId54"/>
    <p:sldId id="364" r:id="rId55"/>
    <p:sldId id="291" r:id="rId5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E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289FE-182D-46F9-AD5D-E1A4D4E6A490}" type="datetimeFigureOut">
              <a:rPr lang="pt-BR" smtClean="0"/>
              <a:t>26/10/2017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FA623-4741-4A3C-9344-BA2E1CBB1F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088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BB10CD-8B3C-49C1-A84B-D14126CA48DD}" type="slidenum">
              <a:rPr lang="pt-BR" smtClean="0"/>
              <a:pPr>
                <a:defRPr/>
              </a:pPr>
              <a:t>2</a:t>
            </a:fld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F19A76-F802-4562-A0BF-877F76E607B8}" type="slidenum">
              <a:rPr lang="pt-BR" smtClean="0"/>
              <a:pPr>
                <a:defRPr/>
              </a:pPr>
              <a:t>8</a:t>
            </a:fld>
            <a:endParaRPr lang="pt-B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AD409-21A6-4B17-9949-A0121FD6F4CD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9pPr>
          </a:lstStyle>
          <a:p>
            <a:pPr eaLnBrk="1" hangingPunct="1"/>
            <a:fld id="{22758A07-2D5F-47F5-808B-BCCD7D080FB7}" type="slidenum">
              <a:rPr lang="en-US" altLang="pt-BR">
                <a:latin typeface="Times New Roman" pitchFamily="18" charset="0"/>
              </a:rPr>
              <a:pPr eaLnBrk="1" hangingPunct="1"/>
              <a:t>44</a:t>
            </a:fld>
            <a:endParaRPr lang="en-US" altLang="pt-BR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pt-BR"/>
              <a:t>Grandes ETEs foram construídas a partir dos desenvolvimentos tecnológicos do PROSAB …. A UFES contribuiu muito nesse sentido, gerando a tecnlogia UASB + FBAS ou UASB + BFs, muito utilizada em pequenas e medias ETEs em todo o Brasil.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7DDF160-B9F3-4C51-93C3-C453067A65DA}" type="slidenum">
              <a:rPr lang="en-US" altLang="pt-BR" smtClean="0"/>
              <a:pPr eaLnBrk="1" hangingPunct="1"/>
              <a:t>46</a:t>
            </a:fld>
            <a:endParaRPr lang="en-US" altLang="pt-BR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3014BD5-F2A2-42E7-BB90-A97E2A8A4E39}" type="slidenum">
              <a:rPr lang="en-US" altLang="pt-BR" smtClean="0"/>
              <a:pPr eaLnBrk="1" hangingPunct="1"/>
              <a:t>47</a:t>
            </a:fld>
            <a:endParaRPr lang="en-US" altLang="pt-BR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DDFF-1FB9-48EE-A546-7B7C561BC433}" type="datetimeFigureOut">
              <a:rPr lang="pt-BR" smtClean="0"/>
              <a:t>26/10/2017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03F7-7EC3-467C-A024-75DB9D6058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87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DDFF-1FB9-48EE-A546-7B7C561BC433}" type="datetimeFigureOut">
              <a:rPr lang="pt-BR" smtClean="0"/>
              <a:t>26/10/2017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03F7-7EC3-467C-A024-75DB9D6058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075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DDFF-1FB9-48EE-A546-7B7C561BC433}" type="datetimeFigureOut">
              <a:rPr lang="pt-BR" smtClean="0"/>
              <a:t>26/10/2017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03F7-7EC3-467C-A024-75DB9D6058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2271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/>
              <a:t>Clique para editar o título mestre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9273046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728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852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10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36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DDFF-1FB9-48EE-A546-7B7C561BC433}" type="datetimeFigureOut">
              <a:rPr lang="pt-BR" smtClean="0"/>
              <a:t>26/10/2017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03F7-7EC3-467C-A024-75DB9D6058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453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DDFF-1FB9-48EE-A546-7B7C561BC433}" type="datetimeFigureOut">
              <a:rPr lang="pt-BR" smtClean="0"/>
              <a:t>26/10/2017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03F7-7EC3-467C-A024-75DB9D6058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90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DDFF-1FB9-48EE-A546-7B7C561BC433}" type="datetimeFigureOut">
              <a:rPr lang="pt-BR" smtClean="0"/>
              <a:t>26/10/2017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03F7-7EC3-467C-A024-75DB9D6058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6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DDFF-1FB9-48EE-A546-7B7C561BC433}" type="datetimeFigureOut">
              <a:rPr lang="pt-BR" smtClean="0"/>
              <a:t>26/10/2017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03F7-7EC3-467C-A024-75DB9D6058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33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DDFF-1FB9-48EE-A546-7B7C561BC433}" type="datetimeFigureOut">
              <a:rPr lang="pt-BR" smtClean="0"/>
              <a:t>26/10/2017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03F7-7EC3-467C-A024-75DB9D6058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01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DDFF-1FB9-48EE-A546-7B7C561BC433}" type="datetimeFigureOut">
              <a:rPr lang="pt-BR" smtClean="0"/>
              <a:t>26/10/2017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03F7-7EC3-467C-A024-75DB9D6058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76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DDFF-1FB9-48EE-A546-7B7C561BC433}" type="datetimeFigureOut">
              <a:rPr lang="pt-BR" smtClean="0"/>
              <a:t>26/10/2017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03F7-7EC3-467C-A024-75DB9D6058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435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DDFF-1FB9-48EE-A546-7B7C561BC433}" type="datetimeFigureOut">
              <a:rPr lang="pt-BR" smtClean="0"/>
              <a:t>26/10/2017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03F7-7EC3-467C-A024-75DB9D6058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72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1DDFF-1FB9-48EE-A546-7B7C561BC433}" type="datetimeFigureOut">
              <a:rPr lang="pt-BR" smtClean="0"/>
              <a:t>26/10/2017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E03F7-7EC3-467C-A024-75DB9D6058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25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  <p:sldLayoutId id="2147483678" r:id="rId14"/>
    <p:sldLayoutId id="2147483679" r:id="rId15"/>
    <p:sldLayoutId id="21474836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emf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2.png"/><Relationship Id="rId7" Type="http://schemas.openxmlformats.org/officeDocument/2006/relationships/image" Target="../media/image9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97.png"/><Relationship Id="rId4" Type="http://schemas.openxmlformats.org/officeDocument/2006/relationships/image" Target="../media/image3.png"/><Relationship Id="rId9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mailto:rfg822@gmail.com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8889"/>
            <a:ext cx="8784975" cy="670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042111" y="78886"/>
            <a:ext cx="4464496" cy="1261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95938" y="409011"/>
            <a:ext cx="1800200" cy="848784"/>
            <a:chOff x="288" y="1200"/>
            <a:chExt cx="1668" cy="88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200"/>
              <a:ext cx="516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200"/>
              <a:ext cx="576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200"/>
              <a:ext cx="582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728"/>
              <a:ext cx="582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http://www.ufes.br/sites/all/themes/padrao_ufes/images/marca_uf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27" y="465712"/>
            <a:ext cx="1312579" cy="72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http://mundialagua.confea.org.br/wp-content/uploads/2017/10/CAPA_FACE-1.jpg"/>
          <p:cNvSpPr>
            <a:spLocks noChangeAspect="1" noChangeArrowheads="1"/>
          </p:cNvSpPr>
          <p:nvPr/>
        </p:nvSpPr>
        <p:spPr bwMode="auto">
          <a:xfrm>
            <a:off x="155575" y="-8342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" name="AutoShape 4" descr="http://mundialagua.confea.org.br/wp-content/uploads/2017/10/CAPA_FACE-1.jpg"/>
          <p:cNvSpPr>
            <a:spLocks noChangeAspect="1" noChangeArrowheads="1"/>
          </p:cNvSpPr>
          <p:nvPr/>
        </p:nvSpPr>
        <p:spPr bwMode="auto">
          <a:xfrm>
            <a:off x="307975" y="6898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94447"/>
            <a:ext cx="4354034" cy="161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179513" y="3068960"/>
            <a:ext cx="8784975" cy="155537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1167171" y="3068960"/>
            <a:ext cx="678920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</a:rPr>
              <a:t>Água e Cidades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 - </a:t>
            </a:r>
            <a:r>
              <a:rPr lang="pt-BR" sz="4000" dirty="0" err="1">
                <a:solidFill>
                  <a:schemeClr val="bg1"/>
                </a:solidFill>
              </a:rPr>
              <a:t>Reúso</a:t>
            </a:r>
            <a:r>
              <a:rPr lang="pt-BR" sz="4000" dirty="0">
                <a:solidFill>
                  <a:schemeClr val="bg1"/>
                </a:solidFill>
              </a:rPr>
              <a:t> urbano de água -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79513" y="6381332"/>
            <a:ext cx="8784975" cy="3799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8710"/>
            <a:ext cx="742237" cy="98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426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553" y="908721"/>
            <a:ext cx="985966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-36512" y="332656"/>
            <a:ext cx="9275681" cy="4462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300" dirty="0">
                <a:solidFill>
                  <a:schemeClr val="bg1"/>
                </a:solidFill>
              </a:rPr>
              <a:t>Rede Ibero-americana URBENERE: comunidades energeticamente eficientes</a:t>
            </a:r>
          </a:p>
        </p:txBody>
      </p:sp>
    </p:spTree>
    <p:extLst>
      <p:ext uri="{BB962C8B-B14F-4D97-AF65-F5344CB8AC3E}">
        <p14:creationId xmlns:p14="http://schemas.microsoft.com/office/powerpoint/2010/main" val="1376305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599" y="980728"/>
            <a:ext cx="947551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36512" y="318428"/>
            <a:ext cx="9275681" cy="4462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300" dirty="0">
                <a:solidFill>
                  <a:schemeClr val="bg1"/>
                </a:solidFill>
              </a:rPr>
              <a:t>Rede Ibero-americana URBENERE: comunidades energeticamente eficientes</a:t>
            </a:r>
          </a:p>
        </p:txBody>
      </p:sp>
    </p:spTree>
    <p:extLst>
      <p:ext uri="{BB962C8B-B14F-4D97-AF65-F5344CB8AC3E}">
        <p14:creationId xmlns:p14="http://schemas.microsoft.com/office/powerpoint/2010/main" val="1369857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599" y="908720"/>
            <a:ext cx="960356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36512" y="332656"/>
            <a:ext cx="9275681" cy="4462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300" dirty="0">
                <a:solidFill>
                  <a:schemeClr val="bg1"/>
                </a:solidFill>
              </a:rPr>
              <a:t>Rede Ibero-americana URBENERE: comunidades energeticamente eficientes</a:t>
            </a:r>
          </a:p>
        </p:txBody>
      </p:sp>
    </p:spTree>
    <p:extLst>
      <p:ext uri="{BB962C8B-B14F-4D97-AF65-F5344CB8AC3E}">
        <p14:creationId xmlns:p14="http://schemas.microsoft.com/office/powerpoint/2010/main" val="4152494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rmaosqueiroz.com.br/image/cache/data/produtos/Material%20Eletrico/CHUVEIRO_Eletrico_Maxi_Banho_127v_4600w_C_Cano-5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2992"/>
            <a:ext cx="396044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lpesconstrucoes.com/mediac/400_0/media/evolution$20duc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7299"/>
            <a:ext cx="3920607" cy="447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9870" y="6237312"/>
            <a:ext cx="5184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082B51"/>
                </a:solidFill>
                <a:latin typeface="Open Sans"/>
              </a:rPr>
              <a:t>CHUVEIRO Elétrico Maxi Banho 127v / </a:t>
            </a:r>
            <a:r>
              <a:rPr lang="pt-BR" sz="2400" i="1" dirty="0">
                <a:solidFill>
                  <a:srgbClr val="C00000"/>
                </a:solidFill>
                <a:latin typeface="Open Sans"/>
              </a:rPr>
              <a:t>4600w</a:t>
            </a:r>
            <a:endParaRPr lang="pt-BR" sz="2400" b="0" i="1" dirty="0">
              <a:solidFill>
                <a:srgbClr val="C00000"/>
              </a:solidFill>
              <a:effectLst/>
              <a:latin typeface="Open San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356279" y="714327"/>
            <a:ext cx="5808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>
                <a:solidFill>
                  <a:srgbClr val="082B51"/>
                </a:solidFill>
                <a:latin typeface="Open Sans"/>
              </a:rPr>
              <a:t>CHUVEIRO Elétrico</a:t>
            </a:r>
            <a:r>
              <a:rPr lang="en-US" i="1" dirty="0">
                <a:solidFill>
                  <a:srgbClr val="082B51"/>
                </a:solidFill>
                <a:latin typeface="Open Sans"/>
              </a:rPr>
              <a:t> evolution 220 volts / </a:t>
            </a:r>
            <a:r>
              <a:rPr lang="en-US" sz="2400" i="1" dirty="0">
                <a:solidFill>
                  <a:srgbClr val="C00000"/>
                </a:solidFill>
                <a:latin typeface="Open Sans"/>
              </a:rPr>
              <a:t>7500watts</a:t>
            </a:r>
            <a:endParaRPr lang="pt-BR" sz="2400" i="1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19484" y="437329"/>
            <a:ext cx="18776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chemeClr val="accent5">
                    <a:lumMod val="75000"/>
                  </a:schemeClr>
                </a:solidFill>
              </a:rPr>
              <a:t>Brasil</a:t>
            </a:r>
          </a:p>
        </p:txBody>
      </p:sp>
      <p:sp>
        <p:nvSpPr>
          <p:cNvPr id="7" name="Retângulo 6"/>
          <p:cNvSpPr/>
          <p:nvPr/>
        </p:nvSpPr>
        <p:spPr>
          <a:xfrm>
            <a:off x="5580112" y="6156593"/>
            <a:ext cx="3464410" cy="58477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Calibri" panose="020F0502020204030204" pitchFamily="34" charset="0"/>
              </a:rPr>
              <a:t>3,0 a 12,0</a:t>
            </a:r>
            <a:r>
              <a:rPr lang="pt-BR" sz="3200" dirty="0">
                <a:solidFill>
                  <a:schemeClr val="bg1"/>
                </a:solidFill>
              </a:rPr>
              <a:t> </a:t>
            </a:r>
            <a:r>
              <a:rPr lang="pt-BR" sz="3200" dirty="0">
                <a:solidFill>
                  <a:schemeClr val="bg1"/>
                </a:solidFill>
                <a:latin typeface="Calibri" panose="020F0502020204030204" pitchFamily="34" charset="0"/>
              </a:rPr>
              <a:t>kWh/m3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0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41586" y="332658"/>
            <a:ext cx="7533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</a:rPr>
              <a:t>Usos finais de energia elétrica na Região Sul</a:t>
            </a:r>
            <a:endParaRPr lang="pt-BR" sz="32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897" y="1007880"/>
            <a:ext cx="6418785" cy="503092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889564" y="6021290"/>
            <a:ext cx="1459438" cy="58477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Inverno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81189" y="6447747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Ghisi</a:t>
            </a:r>
            <a:r>
              <a:rPr lang="pt-BR" dirty="0"/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1580616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7"/>
          <p:cNvSpPr/>
          <p:nvPr/>
        </p:nvSpPr>
        <p:spPr>
          <a:xfrm>
            <a:off x="0" y="4739287"/>
            <a:ext cx="9144000" cy="185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CaixaDeTexto 12"/>
          <p:cNvSpPr txBox="1">
            <a:spLocks noChangeArrowheads="1"/>
          </p:cNvSpPr>
          <p:nvPr/>
        </p:nvSpPr>
        <p:spPr bwMode="auto">
          <a:xfrm>
            <a:off x="143414" y="3356694"/>
            <a:ext cx="2124330" cy="892552"/>
          </a:xfrm>
          <a:prstGeom prst="rect">
            <a:avLst/>
          </a:prstGeom>
          <a:solidFill>
            <a:srgbClr val="CC99FF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600" b="1" dirty="0">
                <a:solidFill>
                  <a:srgbClr val="7030A0"/>
                </a:solidFill>
                <a:latin typeface="+mn-lt"/>
                <a:cs typeface="Tahoma" pitchFamily="34" charset="0"/>
              </a:rPr>
              <a:t>Conservação </a:t>
            </a:r>
          </a:p>
          <a:p>
            <a:pPr algn="ctr">
              <a:defRPr/>
            </a:pPr>
            <a:r>
              <a:rPr lang="pt-BR" sz="2600" b="1" dirty="0">
                <a:solidFill>
                  <a:srgbClr val="7030A0"/>
                </a:solidFill>
                <a:latin typeface="+mn-lt"/>
                <a:cs typeface="Tahoma" pitchFamily="34" charset="0"/>
              </a:rPr>
              <a:t>de água </a:t>
            </a:r>
          </a:p>
        </p:txBody>
      </p:sp>
      <p:cxnSp>
        <p:nvCxnSpPr>
          <p:cNvPr id="25" name="Conector de seta reta 22"/>
          <p:cNvCxnSpPr/>
          <p:nvPr/>
        </p:nvCxnSpPr>
        <p:spPr>
          <a:xfrm flipV="1">
            <a:off x="2087820" y="2569567"/>
            <a:ext cx="642937" cy="5715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12"/>
          <p:cNvSpPr txBox="1">
            <a:spLocks noChangeArrowheads="1"/>
          </p:cNvSpPr>
          <p:nvPr/>
        </p:nvSpPr>
        <p:spPr bwMode="auto">
          <a:xfrm>
            <a:off x="4967858" y="5082187"/>
            <a:ext cx="4284663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marL="342900" indent="-342900" algn="just">
              <a:buClr>
                <a:srgbClr val="FF0000"/>
              </a:buClr>
              <a:buFont typeface="Wingdings" panose="05000000000000000000" pitchFamily="2" charset="2"/>
              <a:buChar char="ü"/>
              <a:defRPr sz="2300">
                <a:cs typeface="Tahoma" pitchFamily="34" charset="0"/>
              </a:defRPr>
            </a:lvl1pPr>
          </a:lstStyle>
          <a:p>
            <a:r>
              <a:rPr lang="pt-BR" dirty="0"/>
              <a:t> Aproveitar água de chuva;</a:t>
            </a:r>
          </a:p>
          <a:p>
            <a:r>
              <a:rPr lang="pt-BR" dirty="0"/>
              <a:t> </a:t>
            </a:r>
            <a:r>
              <a:rPr lang="pt-BR" dirty="0" err="1"/>
              <a:t>Reúso</a:t>
            </a:r>
            <a:r>
              <a:rPr lang="pt-BR" dirty="0"/>
              <a:t> de água; </a:t>
            </a:r>
          </a:p>
          <a:p>
            <a:r>
              <a:rPr lang="pt-BR" dirty="0"/>
              <a:t>Água de condensação;</a:t>
            </a:r>
          </a:p>
          <a:p>
            <a:r>
              <a:rPr lang="pt-BR" dirty="0"/>
              <a:t> Águas subterrâneas.</a:t>
            </a:r>
          </a:p>
        </p:txBody>
      </p:sp>
      <p:sp>
        <p:nvSpPr>
          <p:cNvPr id="32" name="CaixaDeTexto 12"/>
          <p:cNvSpPr txBox="1">
            <a:spLocks noChangeArrowheads="1"/>
          </p:cNvSpPr>
          <p:nvPr/>
        </p:nvSpPr>
        <p:spPr bwMode="auto">
          <a:xfrm>
            <a:off x="4967858" y="4509120"/>
            <a:ext cx="4068639" cy="523220"/>
          </a:xfrm>
          <a:prstGeom prst="rect">
            <a:avLst/>
          </a:prstGeom>
          <a:solidFill>
            <a:srgbClr val="7FED8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800" b="1"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t-BR" dirty="0"/>
              <a:t>Uso de fontes alternativas</a:t>
            </a:r>
          </a:p>
        </p:txBody>
      </p:sp>
      <p:sp>
        <p:nvSpPr>
          <p:cNvPr id="33" name="Elipse 25"/>
          <p:cNvSpPr/>
          <p:nvPr/>
        </p:nvSpPr>
        <p:spPr>
          <a:xfrm>
            <a:off x="2796494" y="4653038"/>
            <a:ext cx="1800000" cy="1800000"/>
          </a:xfrm>
          <a:prstGeom prst="ellipse">
            <a:avLst/>
          </a:prstGeom>
          <a:solidFill>
            <a:srgbClr val="9900CC"/>
          </a:solidFill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" name="CaixaDeTexto 26"/>
          <p:cNvSpPr txBox="1">
            <a:spLocks noChangeArrowheads="1"/>
          </p:cNvSpPr>
          <p:nvPr/>
        </p:nvSpPr>
        <p:spPr bwMode="auto">
          <a:xfrm>
            <a:off x="2267744" y="5702899"/>
            <a:ext cx="285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dirty="0">
                <a:latin typeface="+mn-lt"/>
                <a:cs typeface="Times New Roman" pitchFamily="18" charset="0"/>
              </a:rPr>
              <a:t>Oferta</a:t>
            </a:r>
          </a:p>
        </p:txBody>
      </p:sp>
      <p:sp>
        <p:nvSpPr>
          <p:cNvPr id="35" name="CaixaDeTexto 27"/>
          <p:cNvSpPr txBox="1">
            <a:spLocks noChangeArrowheads="1"/>
          </p:cNvSpPr>
          <p:nvPr/>
        </p:nvSpPr>
        <p:spPr bwMode="auto">
          <a:xfrm>
            <a:off x="3353569" y="4829770"/>
            <a:ext cx="7143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2</a:t>
            </a:r>
          </a:p>
        </p:txBody>
      </p:sp>
      <p:cxnSp>
        <p:nvCxnSpPr>
          <p:cNvPr id="36" name="Conector de seta reta 28"/>
          <p:cNvCxnSpPr/>
          <p:nvPr/>
        </p:nvCxnSpPr>
        <p:spPr>
          <a:xfrm>
            <a:off x="2177480" y="4427116"/>
            <a:ext cx="642937" cy="5715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29"/>
          <p:cNvSpPr txBox="1">
            <a:spLocks noChangeArrowheads="1"/>
          </p:cNvSpPr>
          <p:nvPr/>
        </p:nvSpPr>
        <p:spPr bwMode="auto">
          <a:xfrm>
            <a:off x="3339308" y="3284984"/>
            <a:ext cx="7143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6600" b="1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+</a:t>
            </a:r>
          </a:p>
        </p:txBody>
      </p:sp>
      <p:sp>
        <p:nvSpPr>
          <p:cNvPr id="40" name="CaixaDeTexto 12"/>
          <p:cNvSpPr txBox="1">
            <a:spLocks noChangeArrowheads="1"/>
          </p:cNvSpPr>
          <p:nvPr/>
        </p:nvSpPr>
        <p:spPr bwMode="auto">
          <a:xfrm>
            <a:off x="4932042" y="1916834"/>
            <a:ext cx="4211959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pt-BR" sz="2300" dirty="0">
                <a:solidFill>
                  <a:schemeClr val="bg1">
                    <a:lumMod val="65000"/>
                  </a:schemeClr>
                </a:solidFill>
                <a:latin typeface="+mn-lt"/>
                <a:cs typeface="Tahoma" pitchFamily="34" charset="0"/>
              </a:rPr>
              <a:t> Redução de perdas;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pt-BR" sz="2300" dirty="0">
                <a:solidFill>
                  <a:schemeClr val="bg1">
                    <a:lumMod val="65000"/>
                  </a:schemeClr>
                </a:solidFill>
                <a:latin typeface="+mn-lt"/>
                <a:cs typeface="Tahoma" pitchFamily="34" charset="0"/>
              </a:rPr>
              <a:t> Equipamentos economizadores;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pt-BR" sz="2300" dirty="0">
                <a:solidFill>
                  <a:schemeClr val="bg1">
                    <a:lumMod val="65000"/>
                  </a:schemeClr>
                </a:solidFill>
                <a:latin typeface="+mn-lt"/>
                <a:cs typeface="Tahoma" pitchFamily="34" charset="0"/>
              </a:rPr>
              <a:t> Adequar procedimentos;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pt-BR" sz="2300" dirty="0">
                <a:solidFill>
                  <a:schemeClr val="bg1">
                    <a:lumMod val="65000"/>
                  </a:schemeClr>
                </a:solidFill>
                <a:latin typeface="+mn-lt"/>
                <a:cs typeface="Tahoma" pitchFamily="34" charset="0"/>
              </a:rPr>
              <a:t> </a:t>
            </a:r>
            <a:r>
              <a:rPr lang="pt-BR" sz="2300" dirty="0" err="1">
                <a:solidFill>
                  <a:schemeClr val="bg1">
                    <a:lumMod val="65000"/>
                  </a:schemeClr>
                </a:solidFill>
                <a:latin typeface="+mn-lt"/>
                <a:cs typeface="Tahoma" pitchFamily="34" charset="0"/>
              </a:rPr>
              <a:t>Setorização</a:t>
            </a:r>
            <a:r>
              <a:rPr lang="pt-BR" sz="2300" dirty="0">
                <a:solidFill>
                  <a:schemeClr val="bg1">
                    <a:lumMod val="65000"/>
                  </a:schemeClr>
                </a:solidFill>
                <a:latin typeface="+mn-lt"/>
                <a:cs typeface="Tahoma" pitchFamily="34" charset="0"/>
              </a:rPr>
              <a:t> do consumo; e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+mn-lt"/>
                <a:cs typeface="Tahoma" pitchFamily="34" charset="0"/>
              </a:rPr>
              <a:t> </a:t>
            </a:r>
            <a:r>
              <a:rPr lang="en-US" sz="2300" dirty="0" err="1">
                <a:solidFill>
                  <a:schemeClr val="bg1">
                    <a:lumMod val="65000"/>
                  </a:schemeClr>
                </a:solidFill>
                <a:latin typeface="+mn-lt"/>
                <a:cs typeface="Tahoma" pitchFamily="34" charset="0"/>
              </a:rPr>
              <a:t>Combate</a:t>
            </a: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+mn-lt"/>
                <a:cs typeface="Tahoma" pitchFamily="34" charset="0"/>
              </a:rPr>
              <a:t> </a:t>
            </a:r>
            <a:r>
              <a:rPr lang="en-US" sz="2300" dirty="0" err="1">
                <a:solidFill>
                  <a:schemeClr val="bg1">
                    <a:lumMod val="65000"/>
                  </a:schemeClr>
                </a:solidFill>
                <a:latin typeface="+mn-lt"/>
                <a:cs typeface="Tahoma" pitchFamily="34" charset="0"/>
              </a:rPr>
              <a:t>ao</a:t>
            </a: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+mn-lt"/>
                <a:cs typeface="Tahoma" pitchFamily="34" charset="0"/>
              </a:rPr>
              <a:t> </a:t>
            </a:r>
            <a:r>
              <a:rPr lang="en-US" sz="2300" dirty="0" err="1">
                <a:solidFill>
                  <a:schemeClr val="bg1">
                    <a:lumMod val="65000"/>
                  </a:schemeClr>
                </a:solidFill>
                <a:latin typeface="+mn-lt"/>
                <a:cs typeface="Tahoma" pitchFamily="34" charset="0"/>
              </a:rPr>
              <a:t>desperdício</a:t>
            </a:r>
            <a:r>
              <a:rPr lang="en-US" sz="2300" dirty="0">
                <a:solidFill>
                  <a:schemeClr val="bg1">
                    <a:lumMod val="65000"/>
                  </a:schemeClr>
                </a:solidFill>
                <a:latin typeface="+mn-lt"/>
                <a:cs typeface="Tahoma" pitchFamily="34" charset="0"/>
              </a:rPr>
              <a:t>.</a:t>
            </a:r>
            <a:endParaRPr lang="pt-BR" sz="2300" dirty="0">
              <a:solidFill>
                <a:schemeClr val="bg1">
                  <a:lumMod val="65000"/>
                </a:schemeClr>
              </a:solidFill>
              <a:latin typeface="+mn-lt"/>
              <a:cs typeface="Tahoma" pitchFamily="34" charset="0"/>
            </a:endParaRPr>
          </a:p>
        </p:txBody>
      </p:sp>
      <p:sp>
        <p:nvSpPr>
          <p:cNvPr id="41" name="CaixaDeTexto 12"/>
          <p:cNvSpPr txBox="1">
            <a:spLocks noChangeArrowheads="1"/>
          </p:cNvSpPr>
          <p:nvPr/>
        </p:nvSpPr>
        <p:spPr bwMode="auto">
          <a:xfrm>
            <a:off x="4932042" y="1268760"/>
            <a:ext cx="406863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bg1">
                    <a:lumMod val="6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Otimização do consumo</a:t>
            </a:r>
          </a:p>
        </p:txBody>
      </p:sp>
      <p:grpSp>
        <p:nvGrpSpPr>
          <p:cNvPr id="32786" name="Group 48"/>
          <p:cNvGrpSpPr>
            <a:grpSpLocks/>
          </p:cNvGrpSpPr>
          <p:nvPr/>
        </p:nvGrpSpPr>
        <p:grpSpPr bwMode="auto">
          <a:xfrm>
            <a:off x="2267744" y="1340772"/>
            <a:ext cx="2857500" cy="1800225"/>
            <a:chOff x="2555776" y="2492896"/>
            <a:chExt cx="2857500" cy="1800000"/>
          </a:xfrm>
        </p:grpSpPr>
        <p:sp>
          <p:nvSpPr>
            <p:cNvPr id="50" name="Elipse 13"/>
            <p:cNvSpPr/>
            <p:nvPr/>
          </p:nvSpPr>
          <p:spPr>
            <a:xfrm>
              <a:off x="3071797" y="2492896"/>
              <a:ext cx="1800000" cy="1800000"/>
            </a:xfrm>
            <a:prstGeom prst="ellipse">
              <a:avLst/>
            </a:prstGeom>
            <a:solidFill>
              <a:srgbClr val="92D050"/>
            </a:solidFill>
            <a:ln/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1" name="CaixaDeTexto 24"/>
            <p:cNvSpPr txBox="1">
              <a:spLocks noChangeArrowheads="1"/>
            </p:cNvSpPr>
            <p:nvPr/>
          </p:nvSpPr>
          <p:spPr bwMode="auto">
            <a:xfrm>
              <a:off x="2555776" y="3500832"/>
              <a:ext cx="2857500" cy="461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400" dirty="0">
                  <a:latin typeface="+mn-lt"/>
                  <a:cs typeface="Times New Roman" pitchFamily="18" charset="0"/>
                </a:rPr>
                <a:t>Demanda</a:t>
              </a:r>
            </a:p>
          </p:txBody>
        </p:sp>
        <p:sp>
          <p:nvSpPr>
            <p:cNvPr id="52" name="CaixaDeTexto 25"/>
            <p:cNvSpPr txBox="1">
              <a:spLocks noChangeArrowheads="1"/>
            </p:cNvSpPr>
            <p:nvPr/>
          </p:nvSpPr>
          <p:spPr bwMode="auto">
            <a:xfrm>
              <a:off x="3614638" y="2645277"/>
              <a:ext cx="714375" cy="831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4800" b="1" dirty="0"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07506" y="270709"/>
            <a:ext cx="8893175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zh-CN" sz="3600" dirty="0">
                <a:latin typeface="+mn-lt"/>
                <a:ea typeface="Tahoma" pitchFamily="34" charset="0"/>
                <a:cs typeface="Tahoma" pitchFamily="34" charset="0"/>
              </a:rPr>
              <a:t>Conservação de água em edificações</a:t>
            </a:r>
          </a:p>
        </p:txBody>
      </p:sp>
    </p:spTree>
    <p:extLst>
      <p:ext uri="{BB962C8B-B14F-4D97-AF65-F5344CB8AC3E}">
        <p14:creationId xmlns:p14="http://schemas.microsoft.com/office/powerpoint/2010/main" val="254046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4" grpId="0"/>
      <p:bldP spid="35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17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20081" y="0"/>
            <a:ext cx="88204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-1" y="0"/>
            <a:ext cx="720081" cy="6858000"/>
          </a:xfrm>
          <a:prstGeom prst="rect">
            <a:avLst/>
          </a:prstGeom>
          <a:solidFill>
            <a:srgbClr val="7FE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 rot="16200000">
            <a:off x="-1389574" y="2878502"/>
            <a:ext cx="3537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/>
              <a:t>Edifícios FLEX</a:t>
            </a:r>
          </a:p>
        </p:txBody>
      </p:sp>
    </p:spTree>
    <p:extLst>
      <p:ext uri="{BB962C8B-B14F-4D97-AF65-F5344CB8AC3E}">
        <p14:creationId xmlns:p14="http://schemas.microsoft.com/office/powerpoint/2010/main" val="2645171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78" y="1178024"/>
            <a:ext cx="295861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mar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5456067"/>
            <a:ext cx="1905361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e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80" y="5517974"/>
            <a:ext cx="1295444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tec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6" y="4941717"/>
            <a:ext cx="821531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logoind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19" y="5533550"/>
            <a:ext cx="327641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4069003" y="1903472"/>
            <a:ext cx="462695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kumimoji="1" lang="pt-BR" altLang="pt-BR" sz="2400" dirty="0">
                <a:solidFill>
                  <a:srgbClr val="000099"/>
                </a:solidFill>
              </a:rPr>
              <a:t>Sistema de Tratamento de Águas Cinzas para </a:t>
            </a:r>
            <a:r>
              <a:rPr kumimoji="1" lang="pt-BR" altLang="pt-BR" sz="2400" dirty="0" err="1">
                <a:solidFill>
                  <a:srgbClr val="000099"/>
                </a:solidFill>
              </a:rPr>
              <a:t>Reúso</a:t>
            </a:r>
            <a:endParaRPr kumimoji="1" lang="pt-BR" altLang="pt-BR" sz="2400" dirty="0">
              <a:solidFill>
                <a:srgbClr val="000099"/>
              </a:solidFill>
            </a:endParaRPr>
          </a:p>
          <a:p>
            <a:pPr eaLnBrk="1" hangingPunct="1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kumimoji="1" lang="pt-BR" altLang="pt-BR" sz="2400" dirty="0">
                <a:solidFill>
                  <a:srgbClr val="000099"/>
                </a:solidFill>
              </a:rPr>
              <a:t> Praia do Canto (4 quartos, 2 suítes, 3 garagens, 170m², área de lazer completa)</a:t>
            </a:r>
          </a:p>
          <a:p>
            <a:pPr eaLnBrk="1" hangingPunct="1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kumimoji="1" lang="pt-BR" altLang="pt-BR" sz="2400" dirty="0">
                <a:solidFill>
                  <a:srgbClr val="000099"/>
                </a:solidFill>
              </a:rPr>
              <a:t> Capacidade: 260 pessoas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467544" y="260355"/>
            <a:ext cx="8208912" cy="8747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pt-BR" sz="2800" b="1" dirty="0"/>
              <a:t>1º Edifício residencial com </a:t>
            </a:r>
            <a:r>
              <a:rPr lang="pt-BR" altLang="pt-BR" sz="2800" b="1" dirty="0" err="1"/>
              <a:t>reúso</a:t>
            </a:r>
            <a:r>
              <a:rPr lang="pt-BR" altLang="pt-BR" sz="2800" b="1" dirty="0"/>
              <a:t> / Vitória (ES)</a:t>
            </a:r>
          </a:p>
        </p:txBody>
      </p:sp>
    </p:spTree>
    <p:extLst>
      <p:ext uri="{BB962C8B-B14F-4D97-AF65-F5344CB8AC3E}">
        <p14:creationId xmlns:p14="http://schemas.microsoft.com/office/powerpoint/2010/main" val="2356358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3266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354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2" y="116632"/>
            <a:ext cx="9094582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www.fluxoambiental.com.br/img/header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6" y="199716"/>
            <a:ext cx="930341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721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7" descr="BXK18276_vitoria-es8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538807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aixaDeTexto 8"/>
          <p:cNvSpPr txBox="1">
            <a:spLocks noChangeArrowheads="1"/>
          </p:cNvSpPr>
          <p:nvPr/>
        </p:nvSpPr>
        <p:spPr bwMode="auto">
          <a:xfrm rot="-5400000">
            <a:off x="6918327" y="4576378"/>
            <a:ext cx="41433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sz="1200" dirty="0"/>
              <a:t>Foto: ROELA, 2005</a:t>
            </a:r>
          </a:p>
        </p:txBody>
      </p:sp>
      <p:sp>
        <p:nvSpPr>
          <p:cNvPr id="16389" name="Rectangle 1"/>
          <p:cNvSpPr>
            <a:spLocks noChangeArrowheads="1"/>
          </p:cNvSpPr>
          <p:nvPr/>
        </p:nvSpPr>
        <p:spPr bwMode="auto">
          <a:xfrm>
            <a:off x="179388" y="242328"/>
            <a:ext cx="9361164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endParaRPr lang="pt-BR" altLang="pt-BR" sz="2800" b="1" dirty="0">
              <a:latin typeface="Calibri" pitchFamily="34" charset="0"/>
            </a:endParaRPr>
          </a:p>
          <a:p>
            <a:pPr algn="just"/>
            <a:r>
              <a:rPr lang="pt-BR" altLang="pt-BR" sz="2400" b="1" dirty="0">
                <a:latin typeface="Calibri" pitchFamily="34" charset="0"/>
                <a:cs typeface="Times New Roman" pitchFamily="18" charset="0"/>
              </a:rPr>
              <a:t>População da RMGV: 1,68 milhão de habitantes </a:t>
            </a:r>
            <a:r>
              <a:rPr lang="pt-BR" altLang="pt-BR" sz="2400" dirty="0">
                <a:latin typeface="Calibri" pitchFamily="34" charset="0"/>
                <a:cs typeface="Times New Roman" pitchFamily="18" charset="0"/>
              </a:rPr>
              <a:t>(IBGE, CENSO 2010)</a:t>
            </a:r>
          </a:p>
          <a:p>
            <a:pPr algn="just"/>
            <a:r>
              <a:rPr lang="pt-BR" altLang="pt-BR" sz="2400" b="1" dirty="0">
                <a:latin typeface="Calibri" pitchFamily="34" charset="0"/>
                <a:cs typeface="Times New Roman" pitchFamily="18" charset="0"/>
              </a:rPr>
              <a:t>Rios Santa Maria da Vitória e </a:t>
            </a:r>
            <a:r>
              <a:rPr lang="pt-BR" altLang="pt-BR" sz="2400" b="1" dirty="0" err="1">
                <a:latin typeface="Calibri" pitchFamily="34" charset="0"/>
                <a:cs typeface="Times New Roman" pitchFamily="18" charset="0"/>
              </a:rPr>
              <a:t>Jucu</a:t>
            </a:r>
            <a:r>
              <a:rPr lang="pt-BR" altLang="pt-BR" sz="2400" b="1" dirty="0">
                <a:latin typeface="Calibri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pt-BR" altLang="pt-BR" sz="1200" b="1" dirty="0"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pt-BR" altLang="pt-BR" sz="2400" b="1" dirty="0">
                <a:latin typeface="Calibri" pitchFamily="34" charset="0"/>
                <a:cs typeface="Times New Roman" pitchFamily="18" charset="0"/>
              </a:rPr>
              <a:t>População prevista para 2019: mais de 2 milhões.</a:t>
            </a:r>
          </a:p>
          <a:p>
            <a:pPr algn="just"/>
            <a:r>
              <a:rPr lang="pt-BR" altLang="pt-BR" sz="2400" b="1" dirty="0">
                <a:latin typeface="Calibri" pitchFamily="34" charset="0"/>
                <a:cs typeface="Times New Roman" pitchFamily="18" charset="0"/>
              </a:rPr>
              <a:t>Previsão CESAN </a:t>
            </a:r>
            <a:r>
              <a:rPr lang="pt-BR" altLang="pt-BR" dirty="0">
                <a:latin typeface="Calibri" pitchFamily="34" charset="0"/>
                <a:cs typeface="Times New Roman" pitchFamily="18" charset="0"/>
              </a:rPr>
              <a:t>(CAULYT, 2008):</a:t>
            </a:r>
            <a:endParaRPr lang="pt-BR" altLang="pt-BR" sz="2400" dirty="0">
              <a:latin typeface="Calibri" pitchFamily="34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altLang="pt-BR" sz="2400" b="1" dirty="0">
                <a:latin typeface="Calibri" pitchFamily="34" charset="0"/>
                <a:cs typeface="Times New Roman" pitchFamily="18" charset="0"/>
              </a:rPr>
              <a:t> 2019 – Captação Rio Reis Magos (Serra)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altLang="pt-BR" sz="2400" b="1" dirty="0">
                <a:latin typeface="Calibri" pitchFamily="34" charset="0"/>
                <a:cs typeface="Times New Roman" pitchFamily="18" charset="0"/>
              </a:rPr>
              <a:t> 2030 – Captação Rio </a:t>
            </a:r>
            <a:r>
              <a:rPr lang="pt-BR" altLang="pt-BR" sz="2400" b="1" dirty="0" err="1">
                <a:latin typeface="Calibri" pitchFamily="34" charset="0"/>
                <a:cs typeface="Times New Roman" pitchFamily="18" charset="0"/>
              </a:rPr>
              <a:t>Piraqueaçu</a:t>
            </a:r>
            <a:r>
              <a:rPr lang="pt-BR" altLang="pt-BR" sz="2400" b="1" dirty="0">
                <a:latin typeface="Calibri" pitchFamily="34" charset="0"/>
                <a:cs typeface="Times New Roman" pitchFamily="18" charset="0"/>
              </a:rPr>
              <a:t> (Aracruz)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altLang="pt-BR" sz="2400" b="1" dirty="0">
                <a:latin typeface="Calibri" pitchFamily="34" charset="0"/>
                <a:cs typeface="Times New Roman" pitchFamily="18" charset="0"/>
              </a:rPr>
              <a:t> 2050 – Captação Rio Doce </a:t>
            </a:r>
            <a:r>
              <a:rPr lang="pt-BR" altLang="pt-BR" dirty="0">
                <a:latin typeface="Calibri" pitchFamily="34" charset="0"/>
                <a:cs typeface="Times New Roman" pitchFamily="18" charset="0"/>
              </a:rPr>
              <a:t>(VIEIRA, 2009)</a:t>
            </a:r>
            <a:r>
              <a:rPr lang="pt-BR" altLang="pt-BR" sz="2000" dirty="0"/>
              <a:t> </a:t>
            </a:r>
            <a:endParaRPr lang="pt-BR" altLang="pt-BR" sz="2400" b="1" dirty="0">
              <a:latin typeface="Calibri" pitchFamily="34" charset="0"/>
              <a:cs typeface="Times New Roman" pitchFamily="18" charset="0"/>
            </a:endParaRPr>
          </a:p>
          <a:p>
            <a:pPr algn="just"/>
            <a:endParaRPr lang="pt-BR" altLang="pt-BR" sz="2800" b="1" dirty="0">
              <a:latin typeface="Calibri" pitchFamily="34" charset="0"/>
              <a:cs typeface="Times New Roman" pitchFamily="18" charset="0"/>
            </a:endParaRPr>
          </a:p>
          <a:p>
            <a:pPr algn="just"/>
            <a:endParaRPr lang="pt-BR" altLang="pt-BR" sz="2800" b="1" dirty="0">
              <a:latin typeface="Calibri" pitchFamily="34" charset="0"/>
              <a:cs typeface="Times New Roman" pitchFamily="18" charset="0"/>
            </a:endParaRPr>
          </a:p>
          <a:p>
            <a:pPr algn="just"/>
            <a:endParaRPr lang="pt-BR" altLang="pt-BR" sz="1000" b="1" dirty="0">
              <a:latin typeface="Calibri" pitchFamily="34" charset="0"/>
            </a:endParaRPr>
          </a:p>
          <a:p>
            <a:pPr algn="just">
              <a:buFont typeface="Wingdings" pitchFamily="2" charset="2"/>
              <a:buChar char="§"/>
            </a:pPr>
            <a:endParaRPr lang="pt-BR" altLang="pt-BR" sz="3600" dirty="0">
              <a:latin typeface="Calibri" pitchFamily="34" charset="0"/>
            </a:endParaRPr>
          </a:p>
          <a:p>
            <a:pPr algn="just"/>
            <a:endParaRPr lang="pt-BR" altLang="pt-BR" dirty="0">
              <a:latin typeface="Calibri" pitchFamily="34" charset="0"/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644008" y="1408112"/>
            <a:ext cx="5833441" cy="4587160"/>
            <a:chOff x="4040898" y="1700807"/>
            <a:chExt cx="5103102" cy="4891563"/>
          </a:xfrm>
        </p:grpSpPr>
        <p:sp>
          <p:nvSpPr>
            <p:cNvPr id="27" name="Rounded Rectangle 26"/>
            <p:cNvSpPr/>
            <p:nvPr/>
          </p:nvSpPr>
          <p:spPr>
            <a:xfrm>
              <a:off x="5183560" y="3861645"/>
              <a:ext cx="3960440" cy="2730725"/>
            </a:xfrm>
            <a:prstGeom prst="roundRect">
              <a:avLst/>
            </a:prstGeom>
            <a:solidFill>
              <a:srgbClr val="FFFF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200" b="1" u="sng" dirty="0">
                  <a:solidFill>
                    <a:schemeClr val="tx2"/>
                  </a:solidFill>
                </a:rPr>
                <a:t>Principais problemas (IJSN, 2008):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pt-BR" sz="2200" dirty="0">
                  <a:solidFill>
                    <a:schemeClr val="tx2"/>
                  </a:solidFill>
                </a:rPr>
                <a:t>  Assoreamento;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pt-BR" sz="2200" dirty="0">
                  <a:solidFill>
                    <a:schemeClr val="tx2"/>
                  </a:solidFill>
                </a:rPr>
                <a:t>  Poluição; e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pt-BR" sz="2200" dirty="0">
                  <a:solidFill>
                    <a:schemeClr val="tx2"/>
                  </a:solidFill>
                </a:rPr>
                <a:t>  Processo de ocupação desordenada com aterros e lançamentos de esgoto “in natura”.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 flipV="1">
              <a:off x="4040898" y="1700807"/>
              <a:ext cx="4850438" cy="21608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040898" y="1700807"/>
              <a:ext cx="1142662" cy="26157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53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" y="116636"/>
            <a:ext cx="9127892" cy="662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8504999" y="-53132"/>
            <a:ext cx="603507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 descr="http://www.fluxoambiental.com.br/img/header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828" y="491307"/>
            <a:ext cx="930341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31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473"/>
            <a:ext cx="8667750" cy="65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fluxoambiental.com.br/img/header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6" y="188640"/>
            <a:ext cx="930341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658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342900"/>
            <a:ext cx="81819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fluxoambiental.com.br/img/header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6" y="199716"/>
            <a:ext cx="930341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514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logo_raci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3975" y="2271603"/>
            <a:ext cx="7921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95536" y="5070083"/>
            <a:ext cx="568801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pt-BR" altLang="pt-BR" dirty="0">
                <a:solidFill>
                  <a:srgbClr val="008080"/>
                </a:solidFill>
                <a:cs typeface="Times New Roman" pitchFamily="18" charset="0"/>
              </a:rPr>
              <a:t> Empreendimento comercial</a:t>
            </a:r>
          </a:p>
          <a:p>
            <a:pPr eaLnBrk="1" hangingPunct="1">
              <a:buFontTx/>
              <a:buChar char="•"/>
            </a:pPr>
            <a:r>
              <a:rPr lang="pt-BR" altLang="pt-BR" dirty="0">
                <a:solidFill>
                  <a:srgbClr val="008080"/>
                </a:solidFill>
                <a:cs typeface="Times New Roman" pitchFamily="18" charset="0"/>
              </a:rPr>
              <a:t> Ed. Torre Norte – Centro/RJ</a:t>
            </a:r>
          </a:p>
          <a:p>
            <a:pPr eaLnBrk="1" hangingPunct="1">
              <a:buFontTx/>
              <a:buChar char="•"/>
            </a:pPr>
            <a:r>
              <a:rPr lang="pt-BR" altLang="pt-BR" dirty="0">
                <a:solidFill>
                  <a:srgbClr val="008080"/>
                </a:solidFill>
                <a:cs typeface="Times New Roman" pitchFamily="18" charset="0"/>
              </a:rPr>
              <a:t> Área: 21.500 m²</a:t>
            </a:r>
          </a:p>
          <a:p>
            <a:pPr eaLnBrk="1" hangingPunct="1">
              <a:buFontTx/>
              <a:buChar char="•"/>
            </a:pPr>
            <a:r>
              <a:rPr lang="pt-BR" altLang="pt-BR" dirty="0">
                <a:solidFill>
                  <a:srgbClr val="008080"/>
                </a:solidFill>
                <a:cs typeface="Times New Roman" pitchFamily="18" charset="0"/>
              </a:rPr>
              <a:t> 2 </a:t>
            </a:r>
            <a:r>
              <a:rPr lang="pt-BR" altLang="pt-BR" dirty="0" err="1">
                <a:solidFill>
                  <a:srgbClr val="008080"/>
                </a:solidFill>
                <a:cs typeface="Times New Roman" pitchFamily="18" charset="0"/>
              </a:rPr>
              <a:t>sub-solos</a:t>
            </a:r>
            <a:r>
              <a:rPr lang="pt-BR" altLang="pt-BR" dirty="0">
                <a:solidFill>
                  <a:srgbClr val="008080"/>
                </a:solidFill>
                <a:cs typeface="Times New Roman" pitchFamily="18" charset="0"/>
              </a:rPr>
              <a:t> e 8 andares</a:t>
            </a:r>
          </a:p>
          <a:p>
            <a:pPr eaLnBrk="1" hangingPunct="1">
              <a:buFontTx/>
              <a:buChar char="•"/>
            </a:pPr>
            <a:r>
              <a:rPr lang="pt-BR" altLang="pt-BR" dirty="0">
                <a:solidFill>
                  <a:srgbClr val="008080"/>
                </a:solidFill>
                <a:cs typeface="Times New Roman" pitchFamily="18" charset="0"/>
              </a:rPr>
              <a:t> Auto nível de automação predial</a:t>
            </a:r>
          </a:p>
          <a:p>
            <a:pPr eaLnBrk="1" hangingPunct="1">
              <a:buFontTx/>
              <a:buChar char="•"/>
            </a:pPr>
            <a:r>
              <a:rPr lang="pt-BR" altLang="pt-BR" dirty="0">
                <a:solidFill>
                  <a:srgbClr val="008080"/>
                </a:solidFill>
                <a:cs typeface="Times New Roman" pitchFamily="18" charset="0"/>
              </a:rPr>
              <a:t> IMPLANTAÇÃO: 2008 e 2009  </a:t>
            </a:r>
          </a:p>
          <a:p>
            <a:pPr eaLnBrk="1" hangingPunct="1"/>
            <a:endParaRPr lang="pt-BR" altLang="pt-BR" dirty="0">
              <a:solidFill>
                <a:srgbClr val="008080"/>
              </a:solidFill>
              <a:cs typeface="Times New Roman" pitchFamily="18" charset="0"/>
            </a:endParaRPr>
          </a:p>
        </p:txBody>
      </p:sp>
      <p:pic>
        <p:nvPicPr>
          <p:cNvPr id="84996" name="Picture 4" descr="logo_sulame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27" y="1484784"/>
            <a:ext cx="3285077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 descr="Racional - Torre Norte 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71400"/>
            <a:ext cx="576064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 descr="racional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19" y="3573462"/>
            <a:ext cx="4220831" cy="316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fluxoambiental.com.br/img/header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6" y="199716"/>
            <a:ext cx="930341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67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acional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76700"/>
            <a:ext cx="3203575" cy="2403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Racional - Torre Norte - Estação Pronta 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313113" cy="2484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76238"/>
            <a:ext cx="70199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Racional - Torre Norte - Estação Pronta 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025650"/>
            <a:ext cx="3311525" cy="2482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Racional - Torre Norte - Estação Pronta 0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05263"/>
            <a:ext cx="3241675" cy="2432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fluxoambiental.com.br/img/header_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6" y="199716"/>
            <a:ext cx="930341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68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ogimg.infoglobo.com.br/in/21609877-70c-b41/FT1086A/420/INFOCHPDPICT000016791073.jpg.pagespeed.ce.y6Ir1YlW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72" y="-27384"/>
            <a:ext cx="9347500" cy="56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9578"/>
            <a:ext cx="3197896" cy="239842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754914" y="5877276"/>
            <a:ext cx="4777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ETAC + </a:t>
            </a:r>
            <a:r>
              <a:rPr lang="pt-BR" sz="3600" dirty="0" err="1"/>
              <a:t>EACh</a:t>
            </a:r>
            <a:r>
              <a:rPr lang="pt-BR" sz="3600" dirty="0"/>
              <a:t> </a:t>
            </a:r>
            <a:r>
              <a:rPr lang="pt-BR" sz="3600" dirty="0">
                <a:sym typeface="Wingdings" panose="05000000000000000000" pitchFamily="2" charset="2"/>
              </a:rPr>
              <a:t> 20 m3/d</a:t>
            </a:r>
            <a:endParaRPr lang="pt-BR" sz="3600" dirty="0"/>
          </a:p>
        </p:txBody>
      </p:sp>
      <p:pic>
        <p:nvPicPr>
          <p:cNvPr id="5" name="Picture 2" descr="http://www.fluxoambiental.com.br/img/header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6" y="199716"/>
            <a:ext cx="930341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705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ogimg.infoglobo.com.br/in/20855989-de6-715/FT1086A/64675035_RI-EXCLUSIVO-Rio-de-Janeiro-RJ-01-02-2017Inauguracao-da-nova-se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836" y="0"/>
            <a:ext cx="114229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.imgur.com/Unyr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501008"/>
            <a:ext cx="4680520" cy="29398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riojob.railsplayground.net/conteudo/wp-content/uploads/2011/09/Logo_Infoglobo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" y="134147"/>
            <a:ext cx="216217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53164" y="6334780"/>
            <a:ext cx="26626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800" dirty="0"/>
              <a:t>ETAC </a:t>
            </a:r>
            <a:r>
              <a:rPr lang="pt-BR" sz="2800" dirty="0">
                <a:sym typeface="Wingdings" panose="05000000000000000000" pitchFamily="2" charset="2"/>
              </a:rPr>
              <a:t> 40 m3/d</a:t>
            </a:r>
            <a:endParaRPr lang="pt-BR" sz="2800" dirty="0"/>
          </a:p>
        </p:txBody>
      </p:sp>
      <p:pic>
        <p:nvPicPr>
          <p:cNvPr id="7" name="Picture 2" descr="http://www.fluxoambiental.com.br/img/header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6" y="199716"/>
            <a:ext cx="930341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518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3885" y="55563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dirty="0"/>
              <a:t>Sede da Petrobras – Salvador BA</a:t>
            </a:r>
          </a:p>
        </p:txBody>
      </p:sp>
      <p:pic>
        <p:nvPicPr>
          <p:cNvPr id="69635" name="Picture 2" descr="http://genteemercado.com.br/wp-content/uploads/2011/10/predio-Petrobr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2276873"/>
            <a:ext cx="5256849" cy="426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940152" y="2460952"/>
            <a:ext cx="28085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400" dirty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pt-BR" sz="2400" dirty="0">
                <a:solidFill>
                  <a:schemeClr val="tx2"/>
                </a:solidFill>
                <a:latin typeface="+mj-lt"/>
              </a:rPr>
              <a:t>ETAC: 120 m³/d</a:t>
            </a:r>
          </a:p>
          <a:p>
            <a:pPr eaLnBrk="1" hangingPunct="1">
              <a:defRPr/>
            </a:pPr>
            <a:r>
              <a:rPr lang="pt-BR" sz="2400" dirty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pt-BR" sz="2400" dirty="0" err="1">
                <a:solidFill>
                  <a:schemeClr val="tx2"/>
                </a:solidFill>
                <a:latin typeface="+mj-lt"/>
              </a:rPr>
              <a:t>Reúso</a:t>
            </a:r>
            <a:r>
              <a:rPr lang="pt-BR" sz="2400" dirty="0">
                <a:solidFill>
                  <a:schemeClr val="tx2"/>
                </a:solidFill>
                <a:latin typeface="+mj-lt"/>
              </a:rPr>
              <a:t> em fins não potáveis: ar condicionado, irrigação, umectação de vias</a:t>
            </a:r>
            <a:r>
              <a:rPr lang="pt-BR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69637" name="Picture 4" descr="http://upload.wikimedia.org/wikipedia/pt/d/d9/OAS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6" y="1045730"/>
            <a:ext cx="104616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6" descr="http://veja.abril.com.br/blog/radar-on-line/files/2012/08/odebrech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70" y="1268760"/>
            <a:ext cx="28797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8" descr="http://www.fapese.org.br/images/Principal_h-RG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80728"/>
            <a:ext cx="4129088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fluxoambiental.com.br/img/header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721" y="5661248"/>
            <a:ext cx="930341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56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92088"/>
            <a:ext cx="8923062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7544" y="260652"/>
            <a:ext cx="111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ETAC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758" y="144979"/>
            <a:ext cx="144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38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Line 14"/>
          <p:cNvSpPr>
            <a:spLocks noChangeShapeType="1"/>
          </p:cNvSpPr>
          <p:nvPr/>
        </p:nvSpPr>
        <p:spPr bwMode="auto">
          <a:xfrm flipH="1">
            <a:off x="1563688" y="1587502"/>
            <a:ext cx="0" cy="56991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4681116"/>
            <a:ext cx="1190625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2" y="4681116"/>
            <a:ext cx="2154238" cy="149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" y="2769690"/>
            <a:ext cx="2874962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698250"/>
            <a:ext cx="16129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40" y="2564904"/>
            <a:ext cx="1284287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681120"/>
            <a:ext cx="26860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0" y="568543"/>
            <a:ext cx="9144000" cy="132238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rPr>
              <a:t>Premiações recebidas por desenvolvimento tecnológico</a:t>
            </a:r>
          </a:p>
        </p:txBody>
      </p:sp>
    </p:spTree>
    <p:extLst>
      <p:ext uri="{BB962C8B-B14F-4D97-AF65-F5344CB8AC3E}">
        <p14:creationId xmlns:p14="http://schemas.microsoft.com/office/powerpoint/2010/main" val="335775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61097"/>
            <a:ext cx="9505056" cy="691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945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0" y="3284984"/>
            <a:ext cx="9144000" cy="18722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background_water_purification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4730" b="57456"/>
          <a:stretch>
            <a:fillRect/>
          </a:stretch>
        </p:blipFill>
        <p:spPr>
          <a:xfrm>
            <a:off x="-32" y="-24"/>
            <a:ext cx="9144032" cy="620712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-32" y="620688"/>
            <a:ext cx="9144032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ubtítulo 2"/>
          <p:cNvSpPr txBox="1">
            <a:spLocks/>
          </p:cNvSpPr>
          <p:nvPr/>
        </p:nvSpPr>
        <p:spPr>
          <a:xfrm>
            <a:off x="285720" y="803754"/>
            <a:ext cx="8858280" cy="465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pt-BR" sz="2000" b="1" dirty="0">
                <a:solidFill>
                  <a:schemeClr val="bg1"/>
                </a:solidFill>
              </a:rPr>
              <a:t>ETAC – CONFIGURAÇÃO E DIMENSIONAMENTO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-19412" y="1295030"/>
            <a:ext cx="839073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Sistema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descentralizado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reúso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local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0418" name="Imagem 59" descr="fachada_etac loc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4" y="1988840"/>
            <a:ext cx="2952329" cy="214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19" name="Imagem 3" descr="perspectiva_com_sistema_descentralizado.jpg"/>
          <p:cNvPicPr>
            <a:picLocks noChangeAspect="1" noChangeArrowheads="1"/>
          </p:cNvPicPr>
          <p:nvPr/>
        </p:nvPicPr>
        <p:blipFill>
          <a:blip r:embed="rId4" cstate="print"/>
          <a:srcRect r="39658"/>
          <a:stretch>
            <a:fillRect/>
          </a:stretch>
        </p:blipFill>
        <p:spPr bwMode="auto">
          <a:xfrm>
            <a:off x="899594" y="4365108"/>
            <a:ext cx="2952327" cy="2226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m 19" descr="CAD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4" y="1340768"/>
            <a:ext cx="4200718" cy="55172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952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938" y="0"/>
            <a:ext cx="3374671" cy="24208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53697"/>
            <a:ext cx="3456384" cy="242005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Imagem 1"/>
          <p:cNvPicPr>
            <a:picLocks noChangeAspect="1" noChangeArrowheads="1"/>
          </p:cNvPicPr>
          <p:nvPr/>
        </p:nvPicPr>
        <p:blipFill>
          <a:blip r:embed="rId4" cstate="print"/>
          <a:srcRect l="11743" t="31754" r="17438"/>
          <a:stretch>
            <a:fillRect/>
          </a:stretch>
        </p:blipFill>
        <p:spPr bwMode="auto">
          <a:xfrm>
            <a:off x="107506" y="-211641"/>
            <a:ext cx="496887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2"/>
          <p:cNvSpPr txBox="1">
            <a:spLocks noChangeArrowheads="1"/>
          </p:cNvSpPr>
          <p:nvPr/>
        </p:nvSpPr>
        <p:spPr bwMode="auto">
          <a:xfrm>
            <a:off x="124510" y="503643"/>
            <a:ext cx="1728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  <a:latin typeface="Calibri" pitchFamily="34" charset="0"/>
              </a:rPr>
              <a:t>Após 8 meses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3"/>
          <a:stretch/>
        </p:blipFill>
        <p:spPr bwMode="auto">
          <a:xfrm>
            <a:off x="124509" y="3329282"/>
            <a:ext cx="4699792" cy="413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132111" y="3563724"/>
            <a:ext cx="1871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t-BR"/>
            </a:defPPr>
            <a:lvl1pPr>
              <a:spcBef>
                <a:spcPct val="50000"/>
              </a:spcBef>
              <a:defRPr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pt-BR" dirty="0"/>
              <a:t>Após 18 meses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5535" b="8039"/>
          <a:stretch/>
        </p:blipFill>
        <p:spPr bwMode="auto">
          <a:xfrm>
            <a:off x="5758400" y="4614085"/>
            <a:ext cx="3410320" cy="221346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27421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419100"/>
            <a:ext cx="81819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852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404816"/>
            <a:ext cx="82010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692696"/>
            <a:ext cx="144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636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omfort_18-03-06 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4" y="274644"/>
            <a:ext cx="3161157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omfort_18-03-06 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99" y="553956"/>
            <a:ext cx="2768668" cy="359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09336" y="260649"/>
            <a:ext cx="2143847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/>
              <a:t>ÁGUA POTÁVEL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241410" y="476676"/>
            <a:ext cx="2143847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 dirty="0"/>
              <a:t>ÁGUA REÚSO</a:t>
            </a:r>
          </a:p>
        </p:txBody>
      </p:sp>
      <p:pic>
        <p:nvPicPr>
          <p:cNvPr id="7" name="Picture 7" descr="etiqueta_vaso sanitar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4147967"/>
            <a:ext cx="3724984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ta para a esquerda e para a direita 7"/>
          <p:cNvSpPr/>
          <p:nvPr/>
        </p:nvSpPr>
        <p:spPr>
          <a:xfrm>
            <a:off x="3707904" y="1916832"/>
            <a:ext cx="2077078" cy="10081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2" descr="http://www.fluxoambiental.com.br/img/header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11" y="6093296"/>
            <a:ext cx="930341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947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1" y="83997"/>
            <a:ext cx="8929337" cy="66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452322" y="0"/>
            <a:ext cx="1584176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2" descr="http://www.fluxoambiental.com.br/img/header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6" y="199716"/>
            <a:ext cx="930341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677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background_water_purification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4730" b="57456"/>
          <a:stretch>
            <a:fillRect/>
          </a:stretch>
        </p:blipFill>
        <p:spPr>
          <a:xfrm>
            <a:off x="-32" y="-24"/>
            <a:ext cx="9144032" cy="62071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32" y="332656"/>
            <a:ext cx="9144032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6237312"/>
            <a:ext cx="9144000" cy="6207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2594525"/>
            <a:ext cx="5761136" cy="42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105" y="309036"/>
            <a:ext cx="4006457" cy="18123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5" y="1659377"/>
            <a:ext cx="5439849" cy="79471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9296" y="2482074"/>
            <a:ext cx="2515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Thiago Keller Franci</a:t>
            </a:r>
          </a:p>
          <a:p>
            <a:r>
              <a:rPr lang="pt-BR" dirty="0"/>
              <a:t>Ricardo Franci Gonçalves</a:t>
            </a:r>
          </a:p>
        </p:txBody>
      </p:sp>
    </p:spTree>
    <p:extLst>
      <p:ext uri="{BB962C8B-B14F-4D97-AF65-F5344CB8AC3E}">
        <p14:creationId xmlns:p14="http://schemas.microsoft.com/office/powerpoint/2010/main" val="1612614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0900"/>
            <a:ext cx="5915025" cy="1143000"/>
          </a:xfrm>
        </p:spPr>
        <p:txBody>
          <a:bodyPr/>
          <a:lstStyle/>
          <a:p>
            <a:r>
              <a:rPr lang="pt-BR" altLang="pt-BR" sz="4000"/>
              <a:t>Construindo o futuro:</a:t>
            </a:r>
          </a:p>
        </p:txBody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350" y="2176463"/>
            <a:ext cx="7283450" cy="47815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pt-BR" altLang="pt-BR" sz="2800" dirty="0"/>
              <a:t>Tempo mínimo de vida útil de um edifício em Vitória (SUNDUSCON): </a:t>
            </a:r>
            <a:r>
              <a:rPr lang="pt-BR" altLang="pt-BR" sz="1200" dirty="0">
                <a:solidFill>
                  <a:schemeClr val="bg2"/>
                </a:solidFill>
              </a:rPr>
              <a:t>(Fonte: SINDUSCON)</a:t>
            </a:r>
          </a:p>
          <a:p>
            <a:pPr>
              <a:spcBef>
                <a:spcPct val="0"/>
              </a:spcBef>
            </a:pPr>
            <a:endParaRPr lang="pt-BR" altLang="pt-BR" sz="2800" dirty="0"/>
          </a:p>
          <a:p>
            <a:pPr lvl="1">
              <a:spcBef>
                <a:spcPct val="0"/>
              </a:spcBef>
              <a:buFont typeface="Wingdings" pitchFamily="2" charset="2"/>
              <a:buNone/>
            </a:pPr>
            <a:r>
              <a:rPr lang="pt-BR" altLang="pt-BR" dirty="0">
                <a:solidFill>
                  <a:srgbClr val="CC0000"/>
                </a:solidFill>
              </a:rPr>
              <a:t>50 anos</a:t>
            </a:r>
          </a:p>
          <a:p>
            <a:pPr lvl="1">
              <a:spcBef>
                <a:spcPct val="0"/>
              </a:spcBef>
              <a:buFont typeface="Wingdings" pitchFamily="2" charset="2"/>
              <a:buChar char="ü"/>
            </a:pPr>
            <a:endParaRPr lang="pt-BR" altLang="pt-BR" dirty="0">
              <a:solidFill>
                <a:srgbClr val="CC0000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pt-BR" altLang="pt-BR" sz="2800" dirty="0"/>
          </a:p>
        </p:txBody>
      </p:sp>
      <p:pic>
        <p:nvPicPr>
          <p:cNvPr id="4" name="Picture 7" descr="top_cen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60350"/>
            <a:ext cx="20510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4509120"/>
            <a:ext cx="9144000" cy="255454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r>
              <a:rPr lang="pt-BR" altLang="pt-BR" sz="3200" dirty="0">
                <a:solidFill>
                  <a:schemeClr val="bg1"/>
                </a:solidFill>
              </a:rPr>
              <a:t>LEGISLAÇÕES MUNICIPAIS URGENTEMENTE:</a:t>
            </a:r>
          </a:p>
          <a:p>
            <a:pPr lvl="1">
              <a:spcBef>
                <a:spcPct val="0"/>
              </a:spcBef>
            </a:pPr>
            <a:endParaRPr lang="pt-BR" altLang="pt-BR" sz="3200" dirty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</a:pPr>
            <a:r>
              <a:rPr lang="pt-BR" altLang="pt-BR" sz="3200" dirty="0">
                <a:solidFill>
                  <a:schemeClr val="bg1"/>
                </a:solidFill>
                <a:sym typeface="Wingdings" panose="05000000000000000000" pitchFamily="2" charset="2"/>
              </a:rPr>
              <a:t>EDIFÍCIOS FLEX (sistema </a:t>
            </a:r>
            <a:r>
              <a:rPr lang="pt-BR" altLang="pt-BR" sz="3200" dirty="0" err="1">
                <a:solidFill>
                  <a:schemeClr val="bg1"/>
                </a:solidFill>
                <a:sym typeface="Wingdings" panose="05000000000000000000" pitchFamily="2" charset="2"/>
              </a:rPr>
              <a:t>hidrossanitário</a:t>
            </a:r>
            <a:r>
              <a:rPr lang="pt-BR" altLang="pt-BR" sz="3200" dirty="0">
                <a:solidFill>
                  <a:schemeClr val="bg1"/>
                </a:solidFill>
                <a:sym typeface="Wingdings" panose="05000000000000000000" pitchFamily="2" charset="2"/>
              </a:rPr>
              <a:t> apto para águas potável e não potável)</a:t>
            </a:r>
          </a:p>
          <a:p>
            <a:pPr lvl="1">
              <a:spcBef>
                <a:spcPct val="0"/>
              </a:spcBef>
            </a:pPr>
            <a:endParaRPr lang="pt-BR" alt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54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26" cy="68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808647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55576" y="1568986"/>
            <a:ext cx="6967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Escala </a:t>
            </a:r>
            <a:r>
              <a:rPr lang="pt-BR" sz="4000" b="1" dirty="0" err="1"/>
              <a:t>Meso</a:t>
            </a:r>
            <a:r>
              <a:rPr lang="pt-BR" sz="4000" b="1" dirty="0"/>
              <a:t> </a:t>
            </a:r>
            <a:r>
              <a:rPr lang="pt-BR" sz="4000" b="1" dirty="0">
                <a:sym typeface="Wingdings" panose="05000000000000000000" pitchFamily="2" charset="2"/>
              </a:rPr>
              <a:t> Cidade e bairros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1257402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69" y="4"/>
            <a:ext cx="932314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fluxoambiental.com.br/img/header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87" y="980728"/>
            <a:ext cx="930341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421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7992"/>
            <a:ext cx="9143999" cy="687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614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376241"/>
            <a:ext cx="818197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499113" y="5805268"/>
            <a:ext cx="3177345" cy="954107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Consumo de energia</a:t>
            </a:r>
          </a:p>
          <a:p>
            <a:r>
              <a:rPr lang="pt-BR" sz="2800" dirty="0">
                <a:solidFill>
                  <a:schemeClr val="bg1"/>
                </a:solidFill>
              </a:rPr>
              <a:t>0,5 a 1,0 kWh/m3</a:t>
            </a:r>
          </a:p>
        </p:txBody>
      </p:sp>
    </p:spTree>
    <p:extLst>
      <p:ext uri="{BB962C8B-B14F-4D97-AF65-F5344CB8AC3E}">
        <p14:creationId xmlns:p14="http://schemas.microsoft.com/office/powerpoint/2010/main" val="1093759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76241"/>
            <a:ext cx="817245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72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s://image.slidesharecdn.com/watertreatmentmembranefiltrationtechnology-160510225145/95/water-treatment-membrane-filtration-technology-17-638.jpg?cb=14629851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7" y="3429000"/>
            <a:ext cx="7292975" cy="41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https://www.sealwatertech.co.za/image/data/addons/ultrafilt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609" y="116632"/>
            <a:ext cx="935012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155776"/>
            <a:ext cx="20503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https://www.aquaportail.com</a:t>
            </a:r>
          </a:p>
        </p:txBody>
      </p:sp>
      <p:sp>
        <p:nvSpPr>
          <p:cNvPr id="3" name="Retângulo 2"/>
          <p:cNvSpPr/>
          <p:nvPr/>
        </p:nvSpPr>
        <p:spPr>
          <a:xfrm>
            <a:off x="6575953" y="6525344"/>
            <a:ext cx="26045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http://synthesismatters.blogspot.com/</a:t>
            </a:r>
          </a:p>
        </p:txBody>
      </p:sp>
      <p:sp>
        <p:nvSpPr>
          <p:cNvPr id="5" name="Seta para a direita 4"/>
          <p:cNvSpPr/>
          <p:nvPr/>
        </p:nvSpPr>
        <p:spPr>
          <a:xfrm flipH="1">
            <a:off x="7307366" y="5013176"/>
            <a:ext cx="1225074" cy="7200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064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71475"/>
            <a:ext cx="814387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39554" y="908724"/>
            <a:ext cx="5974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Reúso</a:t>
            </a:r>
            <a:r>
              <a:rPr lang="pt-BR" sz="2400" dirty="0"/>
              <a:t> </a:t>
            </a:r>
            <a:r>
              <a:rPr lang="pt-BR" sz="2400" dirty="0">
                <a:sym typeface="Wingdings" panose="05000000000000000000" pitchFamily="2" charset="2"/>
              </a:rPr>
              <a:t> tecnologias de tratamento do esgoto</a:t>
            </a:r>
            <a:endParaRPr lang="pt-BR" sz="2400" dirty="0"/>
          </a:p>
        </p:txBody>
      </p:sp>
      <p:sp>
        <p:nvSpPr>
          <p:cNvPr id="3" name="Elipse 2"/>
          <p:cNvSpPr/>
          <p:nvPr/>
        </p:nvSpPr>
        <p:spPr>
          <a:xfrm>
            <a:off x="4427984" y="5229200"/>
            <a:ext cx="151216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6732240" y="5229200"/>
            <a:ext cx="151216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6660232" y="4797152"/>
            <a:ext cx="151216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427984" y="4797152"/>
            <a:ext cx="151216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6084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9"/>
          <p:cNvSpPr>
            <a:spLocks noChangeArrowheads="1"/>
          </p:cNvSpPr>
          <p:nvPr/>
        </p:nvSpPr>
        <p:spPr bwMode="auto">
          <a:xfrm rot="1541524">
            <a:off x="2735477" y="4000505"/>
            <a:ext cx="1296987" cy="791633"/>
          </a:xfrm>
          <a:prstGeom prst="rightArrow">
            <a:avLst>
              <a:gd name="adj1" fmla="val 50000"/>
              <a:gd name="adj2" fmla="val 5461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096964" y="116632"/>
            <a:ext cx="7867524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Times New Roman" pitchFamily="18" charset="0"/>
            </a:endParaRPr>
          </a:p>
        </p:txBody>
      </p:sp>
      <p:grpSp>
        <p:nvGrpSpPr>
          <p:cNvPr id="22532" name="Group 3"/>
          <p:cNvGrpSpPr>
            <a:grpSpLocks/>
          </p:cNvGrpSpPr>
          <p:nvPr/>
        </p:nvGrpSpPr>
        <p:grpSpPr bwMode="auto">
          <a:xfrm>
            <a:off x="107506" y="118533"/>
            <a:ext cx="2016571" cy="848784"/>
            <a:chOff x="288" y="1200"/>
            <a:chExt cx="1668" cy="882"/>
          </a:xfrm>
        </p:grpSpPr>
        <p:pic>
          <p:nvPicPr>
            <p:cNvPr id="225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200"/>
              <a:ext cx="516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200"/>
              <a:ext cx="576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200"/>
              <a:ext cx="582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728"/>
              <a:ext cx="582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7704" name="Text Box 8"/>
          <p:cNvSpPr txBox="1">
            <a:spLocks noChangeArrowheads="1"/>
          </p:cNvSpPr>
          <p:nvPr/>
        </p:nvSpPr>
        <p:spPr bwMode="auto">
          <a:xfrm>
            <a:off x="2627988" y="238075"/>
            <a:ext cx="5467074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TRANSFERÊNCIA DE TECNOLOGIA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107504" y="5445228"/>
            <a:ext cx="2582862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dirty="0">
                <a:solidFill>
                  <a:schemeClr val="accent2"/>
                </a:solidFill>
                <a:latin typeface="Verdana" pitchFamily="34" charset="0"/>
              </a:rPr>
              <a:t>UASB seguido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dirty="0" err="1">
                <a:solidFill>
                  <a:schemeClr val="accent2"/>
                </a:solidFill>
                <a:latin typeface="Verdana" pitchFamily="34" charset="0"/>
              </a:rPr>
              <a:t>Biofiltro</a:t>
            </a:r>
            <a:r>
              <a:rPr lang="pt-BR" altLang="pt-BR" sz="1500" dirty="0">
                <a:solidFill>
                  <a:schemeClr val="accent2"/>
                </a:solidFill>
                <a:latin typeface="Verdana" pitchFamily="34" charset="0"/>
              </a:rPr>
              <a:t> Aeróbio (UFES)</a:t>
            </a:r>
            <a:endParaRPr lang="en-US" altLang="pt-BR" sz="1500" dirty="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2253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348753"/>
            <a:ext cx="2683321" cy="391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488021"/>
            <a:ext cx="2508250" cy="251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22"/>
          <p:cNvSpPr txBox="1">
            <a:spLocks noChangeArrowheads="1"/>
          </p:cNvSpPr>
          <p:nvPr/>
        </p:nvSpPr>
        <p:spPr bwMode="auto">
          <a:xfrm>
            <a:off x="4160841" y="910167"/>
            <a:ext cx="256857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solidFill>
                  <a:srgbClr val="FF0000"/>
                </a:solidFill>
                <a:latin typeface="Verdana" pitchFamily="34" charset="0"/>
              </a:rPr>
              <a:t>ETE AJMAN </a:t>
            </a:r>
            <a:r>
              <a:rPr lang="pt-BR" altLang="pt-BR" sz="1200" b="1">
                <a:solidFill>
                  <a:srgbClr val="FF0000"/>
                </a:solidFill>
                <a:latin typeface="Verdana" pitchFamily="34" charset="0"/>
                <a:sym typeface="Wingdings" pitchFamily="2" charset="2"/>
              </a:rPr>
              <a:t> </a:t>
            </a:r>
            <a:r>
              <a:rPr lang="pt-BR" altLang="pt-BR" sz="1200" b="1">
                <a:solidFill>
                  <a:srgbClr val="FF0000"/>
                </a:solidFill>
                <a:latin typeface="Verdana" pitchFamily="34" charset="0"/>
              </a:rPr>
              <a:t>300 mil hab.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solidFill>
                  <a:srgbClr val="FF0000"/>
                </a:solidFill>
                <a:latin typeface="Verdana" pitchFamily="34" charset="0"/>
              </a:rPr>
              <a:t>(Emirados Árabes Unidos)</a:t>
            </a:r>
            <a:endParaRPr lang="en-US" altLang="pt-BR" sz="1200" b="1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22538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4" y="4197351"/>
            <a:ext cx="2538412" cy="254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Text Box 24"/>
          <p:cNvSpPr txBox="1">
            <a:spLocks noChangeArrowheads="1"/>
          </p:cNvSpPr>
          <p:nvPr/>
        </p:nvSpPr>
        <p:spPr bwMode="auto">
          <a:xfrm>
            <a:off x="4213225" y="4127505"/>
            <a:ext cx="245745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chemeClr val="bg1"/>
                </a:solidFill>
                <a:latin typeface="Verdana" pitchFamily="34" charset="0"/>
              </a:rPr>
              <a:t>ETE REZENDE (RJ)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chemeClr val="bg1"/>
                </a:solidFill>
                <a:latin typeface="Verdana" pitchFamily="34" charset="0"/>
              </a:rPr>
              <a:t>30 mil hab. </a:t>
            </a:r>
            <a:endParaRPr lang="en-US" altLang="pt-BR" sz="14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2540" name="Text Box 28"/>
          <p:cNvSpPr txBox="1">
            <a:spLocks noChangeArrowheads="1"/>
          </p:cNvSpPr>
          <p:nvPr/>
        </p:nvSpPr>
        <p:spPr bwMode="auto">
          <a:xfrm rot="1370019">
            <a:off x="2832105" y="4128269"/>
            <a:ext cx="72840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chemeClr val="bg1"/>
                </a:solidFill>
                <a:latin typeface="Times New Roman" pitchFamily="18" charset="0"/>
              </a:rPr>
              <a:t>Média</a:t>
            </a:r>
          </a:p>
        </p:txBody>
      </p:sp>
      <p:grpSp>
        <p:nvGrpSpPr>
          <p:cNvPr id="22541" name="Grupo 1"/>
          <p:cNvGrpSpPr>
            <a:grpSpLocks/>
          </p:cNvGrpSpPr>
          <p:nvPr/>
        </p:nvGrpSpPr>
        <p:grpSpPr bwMode="auto">
          <a:xfrm>
            <a:off x="2778126" y="2446872"/>
            <a:ext cx="1296988" cy="791633"/>
            <a:chOff x="3447415" y="2205038"/>
            <a:chExt cx="1728788" cy="792162"/>
          </a:xfrm>
        </p:grpSpPr>
        <p:sp>
          <p:nvSpPr>
            <p:cNvPr id="22546" name="AutoShape 30"/>
            <p:cNvSpPr>
              <a:spLocks noChangeArrowheads="1"/>
            </p:cNvSpPr>
            <p:nvPr/>
          </p:nvSpPr>
          <p:spPr bwMode="auto">
            <a:xfrm rot="-863093">
              <a:off x="3447415" y="2205038"/>
              <a:ext cx="1728788" cy="792162"/>
            </a:xfrm>
            <a:prstGeom prst="rightArrow">
              <a:avLst>
                <a:gd name="adj1" fmla="val 50000"/>
                <a:gd name="adj2" fmla="val 54559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>
                <a:latin typeface="Times New Roman" pitchFamily="18" charset="0"/>
              </a:endParaRPr>
            </a:p>
          </p:txBody>
        </p:sp>
        <p:sp>
          <p:nvSpPr>
            <p:cNvPr id="22547" name="Text Box 31"/>
            <p:cNvSpPr txBox="1">
              <a:spLocks noChangeArrowheads="1"/>
            </p:cNvSpPr>
            <p:nvPr/>
          </p:nvSpPr>
          <p:spPr bwMode="auto">
            <a:xfrm rot="20786592">
              <a:off x="3564310" y="2472685"/>
              <a:ext cx="1152099" cy="369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>
                  <a:solidFill>
                    <a:schemeClr val="bg1"/>
                  </a:solidFill>
                  <a:latin typeface="Times New Roman" pitchFamily="18" charset="0"/>
                </a:rPr>
                <a:t>Grande</a:t>
              </a:r>
            </a:p>
          </p:txBody>
        </p:sp>
      </p:grpSp>
      <p:pic>
        <p:nvPicPr>
          <p:cNvPr id="2254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8" y="4127504"/>
            <a:ext cx="2263775" cy="226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3" name="CaixaDeTexto 22"/>
          <p:cNvSpPr txBox="1">
            <a:spLocks noChangeArrowheads="1"/>
          </p:cNvSpPr>
          <p:nvPr/>
        </p:nvSpPr>
        <p:spPr bwMode="auto">
          <a:xfrm>
            <a:off x="6813550" y="3125143"/>
            <a:ext cx="2319338" cy="8079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6" charset="-128"/>
              </a:defRPr>
            </a:lvl9pPr>
          </a:lstStyle>
          <a:p>
            <a:pPr algn="ctr"/>
            <a:r>
              <a:rPr lang="pt-BR" altLang="pt-BR" sz="1600">
                <a:solidFill>
                  <a:schemeClr val="bg1"/>
                </a:solidFill>
              </a:rPr>
              <a:t>Metano</a:t>
            </a:r>
          </a:p>
          <a:p>
            <a:pPr algn="ctr"/>
            <a:r>
              <a:rPr lang="pt-BR" altLang="pt-BR" sz="1600">
                <a:solidFill>
                  <a:schemeClr val="bg1"/>
                </a:solidFill>
              </a:rPr>
              <a:t>10 a 20 m3/1000 hab.d</a:t>
            </a:r>
          </a:p>
          <a:p>
            <a:pPr algn="ctr"/>
            <a:r>
              <a:rPr lang="pt-BR" altLang="pt-BR" sz="1600">
                <a:solidFill>
                  <a:schemeClr val="bg1"/>
                </a:solidFill>
              </a:rPr>
              <a:t>(9,3 kWh/m3)</a:t>
            </a:r>
          </a:p>
        </p:txBody>
      </p:sp>
      <p:pic>
        <p:nvPicPr>
          <p:cNvPr id="22544" name="Imagem 3" descr="Resultado de imagem para núcleo água uf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6" y="2029676"/>
            <a:ext cx="917575" cy="103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Imagem 24" descr="Resultado de imagem para logo marca ufe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958646"/>
            <a:ext cx="1157288" cy="10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911033"/>
      </p:ext>
    </p:extLst>
  </p:cSld>
  <p:clrMapOvr>
    <a:masterClrMapping/>
  </p:clrMapOvr>
  <p:transition spd="med">
    <p:blinds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93725" y="247650"/>
            <a:ext cx="4832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sz="3200">
                <a:solidFill>
                  <a:schemeClr val="bg1"/>
                </a:solidFill>
              </a:rPr>
              <a:t>ETE Atuba Sul / SANEPAR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98525" y="933450"/>
            <a:ext cx="45005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sz="3200" b="1">
                <a:solidFill>
                  <a:srgbClr val="FF3300"/>
                </a:solidFill>
              </a:rPr>
              <a:t>População = 580 000 hab</a:t>
            </a:r>
          </a:p>
          <a:p>
            <a:pPr eaLnBrk="1" hangingPunct="1"/>
            <a:r>
              <a:rPr lang="pt-BR" altLang="pt-BR" sz="3200" b="1">
                <a:solidFill>
                  <a:srgbClr val="FF3300"/>
                </a:solidFill>
              </a:rPr>
              <a:t>Qmed = 1,2 m3/s</a:t>
            </a:r>
          </a:p>
        </p:txBody>
      </p:sp>
    </p:spTree>
    <p:extLst>
      <p:ext uri="{BB962C8B-B14F-4D97-AF65-F5344CB8AC3E}">
        <p14:creationId xmlns:p14="http://schemas.microsoft.com/office/powerpoint/2010/main" val="4046096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 idx="4294967295"/>
          </p:nvPr>
        </p:nvSpPr>
        <p:spPr>
          <a:xfrm>
            <a:off x="827088" y="476250"/>
            <a:ext cx="8316912" cy="1143000"/>
          </a:xfrm>
        </p:spPr>
        <p:txBody>
          <a:bodyPr>
            <a:normAutofit fontScale="90000"/>
          </a:bodyPr>
          <a:lstStyle/>
          <a:p>
            <a:r>
              <a:rPr lang="pt-BR" altLang="pt-BR" sz="2800">
                <a:latin typeface="Arial" pitchFamily="34" charset="0"/>
              </a:rPr>
              <a:t>ETE Melchior – UASB + Lodo Ativado </a:t>
            </a:r>
            <a:br>
              <a:rPr lang="pt-BR" altLang="pt-BR" sz="2800">
                <a:latin typeface="Arial" pitchFamily="34" charset="0"/>
              </a:rPr>
            </a:br>
            <a:r>
              <a:rPr lang="pt-BR" altLang="pt-BR" sz="2800">
                <a:latin typeface="Arial" pitchFamily="34" charset="0"/>
              </a:rPr>
              <a:t>População = 1 milhão da hab</a:t>
            </a:r>
            <a:br>
              <a:rPr lang="pt-BR" altLang="pt-BR" sz="2800">
                <a:latin typeface="Arial" pitchFamily="34" charset="0"/>
              </a:rPr>
            </a:br>
            <a:endParaRPr lang="pt-BR" altLang="pt-BR" sz="2800">
              <a:latin typeface="Arial" pitchFamily="34" charset="0"/>
            </a:endParaRPr>
          </a:p>
        </p:txBody>
      </p:sp>
      <p:pic>
        <p:nvPicPr>
          <p:cNvPr id="34819" name="Picture 64" descr="DSC0180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490663"/>
            <a:ext cx="6378575" cy="4605337"/>
          </a:xfrm>
        </p:spPr>
      </p:pic>
      <p:sp>
        <p:nvSpPr>
          <p:cNvPr id="34820" name="Line 4"/>
          <p:cNvSpPr>
            <a:spLocks noChangeShapeType="1"/>
          </p:cNvSpPr>
          <p:nvPr/>
        </p:nvSpPr>
        <p:spPr bwMode="auto">
          <a:xfrm flipV="1">
            <a:off x="6156325" y="3573463"/>
            <a:ext cx="1655763" cy="71913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451725" y="3068638"/>
            <a:ext cx="111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sz="2400"/>
              <a:t>UASBs</a:t>
            </a:r>
          </a:p>
        </p:txBody>
      </p:sp>
    </p:spTree>
    <p:extLst>
      <p:ext uri="{BB962C8B-B14F-4D97-AF65-F5344CB8AC3E}">
        <p14:creationId xmlns:p14="http://schemas.microsoft.com/office/powerpoint/2010/main" val="1751025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81075"/>
            <a:ext cx="597693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81" name="Rectangle 5"/>
          <p:cNvSpPr>
            <a:spLocks noChangeArrowheads="1"/>
          </p:cNvSpPr>
          <p:nvPr/>
        </p:nvSpPr>
        <p:spPr bwMode="auto">
          <a:xfrm>
            <a:off x="1619250" y="188913"/>
            <a:ext cx="71056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Sanepar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 – ETE Sul Londrina (224.000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hab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4292600"/>
            <a:ext cx="4897437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83" name="Rectangle 7"/>
          <p:cNvSpPr>
            <a:spLocks noChangeArrowheads="1"/>
          </p:cNvSpPr>
          <p:nvPr/>
        </p:nvSpPr>
        <p:spPr bwMode="auto">
          <a:xfrm>
            <a:off x="2652713" y="3763963"/>
            <a:ext cx="4305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Itabira – MG (60.000 hab)</a:t>
            </a:r>
          </a:p>
        </p:txBody>
      </p:sp>
    </p:spTree>
    <p:extLst>
      <p:ext uri="{BB962C8B-B14F-4D97-AF65-F5344CB8AC3E}">
        <p14:creationId xmlns:p14="http://schemas.microsoft.com/office/powerpoint/2010/main" val="1788473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MOD067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9162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395413"/>
            <a:ext cx="3348038" cy="44640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Line 4"/>
          <p:cNvSpPr>
            <a:spLocks noChangeShapeType="1"/>
          </p:cNvSpPr>
          <p:nvPr/>
        </p:nvSpPr>
        <p:spPr bwMode="auto">
          <a:xfrm>
            <a:off x="250825" y="0"/>
            <a:ext cx="33845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268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5" y="260648"/>
            <a:ext cx="8491537" cy="639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377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-175678" y="-10583"/>
            <a:ext cx="10364302" cy="6868583"/>
            <a:chOff x="212725" y="-12700"/>
            <a:chExt cx="7080250" cy="5143500"/>
          </a:xfrm>
        </p:grpSpPr>
        <p:sp>
          <p:nvSpPr>
            <p:cNvPr id="4" name="Retângulo 3"/>
            <p:cNvSpPr/>
            <p:nvPr/>
          </p:nvSpPr>
          <p:spPr>
            <a:xfrm>
              <a:off x="212725" y="-12700"/>
              <a:ext cx="7080250" cy="5143500"/>
            </a:xfrm>
            <a:prstGeom prst="rect">
              <a:avLst/>
            </a:prstGeom>
            <a:solidFill>
              <a:schemeClr val="bg1">
                <a:lumMod val="8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 sz="2000" dirty="0"/>
            </a:p>
          </p:txBody>
        </p:sp>
        <p:grpSp>
          <p:nvGrpSpPr>
            <p:cNvPr id="5" name="Grupo 4"/>
            <p:cNvGrpSpPr>
              <a:grpSpLocks/>
            </p:cNvGrpSpPr>
            <p:nvPr/>
          </p:nvGrpSpPr>
          <p:grpSpPr bwMode="auto">
            <a:xfrm>
              <a:off x="1323975" y="1058863"/>
              <a:ext cx="5265009" cy="3186859"/>
              <a:chOff x="1115799" y="2111531"/>
              <a:chExt cx="7020112" cy="4248342"/>
            </a:xfrm>
          </p:grpSpPr>
          <p:sp>
            <p:nvSpPr>
              <p:cNvPr id="28" name="CaixaDeTexto 27"/>
              <p:cNvSpPr txBox="1"/>
              <p:nvPr/>
            </p:nvSpPr>
            <p:spPr>
              <a:xfrm>
                <a:off x="1413034" y="2111531"/>
                <a:ext cx="999402" cy="348064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>
                <a:defPPr>
                  <a:defRPr lang="pt-BR"/>
                </a:defPPr>
                <a:lvl1pPr algn="ctr">
                  <a:defRPr b="1">
                    <a:solidFill>
                      <a:schemeClr val="bg1"/>
                    </a:solidFill>
                  </a:defRPr>
                </a:lvl1pPr>
              </a:lstStyle>
              <a:p>
                <a:pPr>
                  <a:defRPr/>
                </a:pPr>
                <a:r>
                  <a:rPr lang="pt-BR" sz="1600" dirty="0"/>
                  <a:t>Manancial</a:t>
                </a:r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1235684" y="6011809"/>
                <a:ext cx="1368921" cy="348064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>
                <a:defPPr>
                  <a:defRPr lang="pt-BR"/>
                </a:defPPr>
                <a:lvl1pPr algn="ctr">
                  <a:defRPr b="1">
                    <a:solidFill>
                      <a:schemeClr val="bg1"/>
                    </a:solidFill>
                  </a:defRPr>
                </a:lvl1pPr>
              </a:lstStyle>
              <a:p>
                <a:pPr>
                  <a:defRPr/>
                </a:pPr>
                <a:r>
                  <a:rPr lang="pt-BR" sz="1600" dirty="0"/>
                  <a:t>Corpo receptor</a:t>
                </a:r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1429397" y="2924177"/>
                <a:ext cx="1025945" cy="60120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pt-BR" sz="1600" dirty="0"/>
                  <a:t>Captação e</a:t>
                </a:r>
              </a:p>
              <a:p>
                <a:pPr algn="ctr">
                  <a:defRPr/>
                </a:pPr>
                <a:r>
                  <a:rPr lang="pt-BR" sz="1600" dirty="0"/>
                  <a:t>Transporte</a:t>
                </a:r>
              </a:p>
            </p:txBody>
          </p:sp>
          <p:sp>
            <p:nvSpPr>
              <p:cNvPr id="31" name="CaixaDeTexto 30"/>
              <p:cNvSpPr txBox="1"/>
              <p:nvPr/>
            </p:nvSpPr>
            <p:spPr>
              <a:xfrm>
                <a:off x="3056332" y="2924177"/>
                <a:ext cx="1110108" cy="60120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>
                <a:defPPr>
                  <a:defRPr lang="pt-BR"/>
                </a:defPPr>
                <a:lvl1pPr algn="ctr"/>
              </a:lstStyle>
              <a:p>
                <a:pPr>
                  <a:defRPr/>
                </a:pPr>
                <a:r>
                  <a:rPr lang="pt-BR" sz="1600" dirty="0"/>
                  <a:t>Tratamento </a:t>
                </a:r>
              </a:p>
              <a:p>
                <a:pPr>
                  <a:defRPr/>
                </a:pPr>
                <a:r>
                  <a:rPr lang="pt-BR" sz="1600" dirty="0"/>
                  <a:t>de água</a:t>
                </a:r>
              </a:p>
            </p:txBody>
          </p:sp>
          <p:sp>
            <p:nvSpPr>
              <p:cNvPr id="32" name="CaixaDeTexto 31"/>
              <p:cNvSpPr txBox="1"/>
              <p:nvPr/>
            </p:nvSpPr>
            <p:spPr>
              <a:xfrm>
                <a:off x="4690900" y="2924177"/>
                <a:ext cx="1504971" cy="60120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>
                <a:defPPr>
                  <a:defRPr lang="pt-BR"/>
                </a:defPPr>
                <a:lvl1pPr algn="ctr"/>
              </a:lstStyle>
              <a:p>
                <a:pPr>
                  <a:defRPr/>
                </a:pPr>
                <a:r>
                  <a:rPr lang="pt-BR" sz="1600" dirty="0"/>
                  <a:t>Distribuição</a:t>
                </a:r>
              </a:p>
              <a:p>
                <a:pPr>
                  <a:defRPr/>
                </a:pPr>
                <a:r>
                  <a:rPr lang="pt-BR" sz="1600" dirty="0"/>
                  <a:t>de água</a:t>
                </a:r>
              </a:p>
            </p:txBody>
          </p:sp>
          <p:sp>
            <p:nvSpPr>
              <p:cNvPr id="33" name="CaixaDeTexto 10"/>
              <p:cNvSpPr txBox="1">
                <a:spLocks noChangeArrowheads="1"/>
              </p:cNvSpPr>
              <p:nvPr/>
            </p:nvSpPr>
            <p:spPr bwMode="auto">
              <a:xfrm>
                <a:off x="3051869" y="3934796"/>
                <a:ext cx="1066863" cy="601201"/>
              </a:xfrm>
              <a:prstGeom prst="rect">
                <a:avLst/>
              </a:prstGeom>
              <a:solidFill>
                <a:srgbClr val="24FC4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9pPr>
              </a:lstStyle>
              <a:p>
                <a:pPr algn="ctr"/>
                <a:r>
                  <a:rPr lang="pt-BR" altLang="pt-BR" sz="1600"/>
                  <a:t>Tratamento</a:t>
                </a:r>
              </a:p>
              <a:p>
                <a:pPr algn="ctr"/>
                <a:r>
                  <a:rPr lang="pt-BR" altLang="pt-BR" sz="1600"/>
                  <a:t>p/ reuso</a:t>
                </a:r>
              </a:p>
            </p:txBody>
          </p:sp>
          <p:sp>
            <p:nvSpPr>
              <p:cNvPr id="34" name="CaixaDeTexto 11"/>
              <p:cNvSpPr txBox="1">
                <a:spLocks noChangeArrowheads="1"/>
              </p:cNvSpPr>
              <p:nvPr/>
            </p:nvSpPr>
            <p:spPr bwMode="auto">
              <a:xfrm>
                <a:off x="4812932" y="3934796"/>
                <a:ext cx="1260838" cy="601201"/>
              </a:xfrm>
              <a:prstGeom prst="rect">
                <a:avLst/>
              </a:prstGeom>
              <a:solidFill>
                <a:srgbClr val="24FC4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9pPr>
              </a:lstStyle>
              <a:p>
                <a:pPr algn="ctr"/>
                <a:r>
                  <a:rPr lang="pt-BR" altLang="pt-BR" sz="1600"/>
                  <a:t>Distribuição</a:t>
                </a:r>
              </a:p>
              <a:p>
                <a:pPr algn="ctr"/>
                <a:r>
                  <a:rPr lang="pt-BR" altLang="pt-BR" sz="1600"/>
                  <a:t>água de reuso</a:t>
                </a:r>
              </a:p>
            </p:txBody>
          </p:sp>
          <p:sp>
            <p:nvSpPr>
              <p:cNvPr id="35" name="CaixaDeTexto 34"/>
              <p:cNvSpPr txBox="1"/>
              <p:nvPr/>
            </p:nvSpPr>
            <p:spPr>
              <a:xfrm>
                <a:off x="1424423" y="4938862"/>
                <a:ext cx="997790" cy="60120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pt-BR" sz="1600" dirty="0"/>
                  <a:t>Disposição</a:t>
                </a:r>
              </a:p>
              <a:p>
                <a:pPr algn="ctr">
                  <a:defRPr/>
                </a:pPr>
                <a:endParaRPr lang="pt-BR" sz="1600" dirty="0"/>
              </a:p>
            </p:txBody>
          </p:sp>
          <p:sp>
            <p:nvSpPr>
              <p:cNvPr id="36" name="CaixaDeTexto 35"/>
              <p:cNvSpPr txBox="1"/>
              <p:nvPr/>
            </p:nvSpPr>
            <p:spPr>
              <a:xfrm>
                <a:off x="3056332" y="4938862"/>
                <a:ext cx="1110108" cy="60120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>
                <a:defPPr>
                  <a:defRPr lang="pt-BR"/>
                </a:defPPr>
                <a:lvl1pPr algn="ctr"/>
              </a:lstStyle>
              <a:p>
                <a:pPr>
                  <a:defRPr/>
                </a:pPr>
                <a:r>
                  <a:rPr lang="pt-BR" sz="1600" dirty="0"/>
                  <a:t>Tratamento </a:t>
                </a:r>
              </a:p>
              <a:p>
                <a:pPr>
                  <a:defRPr/>
                </a:pPr>
                <a:r>
                  <a:rPr lang="pt-BR" sz="1600" dirty="0"/>
                  <a:t>de esgoto</a:t>
                </a:r>
              </a:p>
            </p:txBody>
          </p:sp>
          <p:sp>
            <p:nvSpPr>
              <p:cNvPr id="37" name="CaixaDeTexto 36"/>
              <p:cNvSpPr txBox="1"/>
              <p:nvPr/>
            </p:nvSpPr>
            <p:spPr>
              <a:xfrm>
                <a:off x="4714183" y="4938862"/>
                <a:ext cx="1481688" cy="60120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>
                <a:defPPr>
                  <a:defRPr lang="pt-BR"/>
                </a:defPPr>
                <a:lvl1pPr algn="ctr"/>
              </a:lstStyle>
              <a:p>
                <a:pPr>
                  <a:defRPr/>
                </a:pPr>
                <a:r>
                  <a:rPr lang="pt-BR" sz="1600" dirty="0"/>
                  <a:t>Coleta de</a:t>
                </a:r>
              </a:p>
              <a:p>
                <a:pPr>
                  <a:defRPr/>
                </a:pPr>
                <a:r>
                  <a:rPr lang="pt-BR" sz="1600" dirty="0"/>
                  <a:t>esgoto</a:t>
                </a:r>
              </a:p>
            </p:txBody>
          </p:sp>
          <p:sp>
            <p:nvSpPr>
              <p:cNvPr id="38" name="CaixaDeTexto 15"/>
              <p:cNvSpPr txBox="1">
                <a:spLocks noChangeArrowheads="1"/>
              </p:cNvSpPr>
              <p:nvPr/>
            </p:nvSpPr>
            <p:spPr bwMode="auto">
              <a:xfrm>
                <a:off x="6866602" y="3077467"/>
                <a:ext cx="1269309" cy="186689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9pPr>
              </a:lstStyle>
              <a:p>
                <a:pPr algn="ctr"/>
                <a:endParaRPr lang="pt-BR" altLang="pt-BR" sz="1600"/>
              </a:p>
              <a:p>
                <a:pPr algn="ctr"/>
                <a:r>
                  <a:rPr lang="pt-BR" altLang="pt-BR" sz="1600" b="1"/>
                  <a:t>Usos da água:</a:t>
                </a:r>
              </a:p>
              <a:p>
                <a:pPr algn="ctr"/>
                <a:r>
                  <a:rPr lang="pt-BR" altLang="pt-BR" sz="1600"/>
                  <a:t>Residencial,</a:t>
                </a:r>
              </a:p>
              <a:p>
                <a:pPr algn="ctr"/>
                <a:r>
                  <a:rPr lang="pt-BR" altLang="pt-BR" sz="1600"/>
                  <a:t>Comercial,</a:t>
                </a:r>
              </a:p>
              <a:p>
                <a:pPr algn="ctr"/>
                <a:r>
                  <a:rPr lang="pt-BR" altLang="pt-BR" sz="1600"/>
                  <a:t>Industrial e</a:t>
                </a:r>
              </a:p>
              <a:p>
                <a:pPr algn="ctr"/>
                <a:r>
                  <a:rPr lang="pt-BR" altLang="pt-BR" sz="1600"/>
                  <a:t>Público</a:t>
                </a:r>
              </a:p>
              <a:p>
                <a:pPr algn="ctr"/>
                <a:endParaRPr lang="pt-BR" altLang="pt-BR" sz="1600"/>
              </a:p>
            </p:txBody>
          </p:sp>
          <p:sp>
            <p:nvSpPr>
              <p:cNvPr id="39" name="CaixaDeTexto 16"/>
              <p:cNvSpPr txBox="1">
                <a:spLocks noChangeArrowheads="1"/>
              </p:cNvSpPr>
              <p:nvPr/>
            </p:nvSpPr>
            <p:spPr bwMode="auto">
              <a:xfrm>
                <a:off x="3165602" y="2211492"/>
                <a:ext cx="1562538" cy="316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pitchFamily="6" charset="-128"/>
                  </a:defRPr>
                </a:lvl9pPr>
              </a:lstStyle>
              <a:p>
                <a:r>
                  <a:rPr lang="pt-BR" altLang="pt-BR" sz="1400" b="1">
                    <a:solidFill>
                      <a:srgbClr val="FF0000"/>
                    </a:solidFill>
                  </a:rPr>
                  <a:t>Energia incorporada</a:t>
                </a:r>
              </a:p>
            </p:txBody>
          </p:sp>
          <p:cxnSp>
            <p:nvCxnSpPr>
              <p:cNvPr id="40" name="Conector de seta reta 39"/>
              <p:cNvCxnSpPr/>
              <p:nvPr/>
            </p:nvCxnSpPr>
            <p:spPr>
              <a:xfrm>
                <a:off x="1911677" y="2564412"/>
                <a:ext cx="0" cy="28781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de seta reta 40"/>
              <p:cNvCxnSpPr/>
              <p:nvPr/>
            </p:nvCxnSpPr>
            <p:spPr>
              <a:xfrm>
                <a:off x="1905328" y="5654161"/>
                <a:ext cx="0" cy="285695"/>
              </a:xfrm>
              <a:prstGeom prst="straightConnector1">
                <a:avLst/>
              </a:prstGeom>
              <a:ln w="57150">
                <a:solidFill>
                  <a:schemeClr val="accent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de seta reta 41"/>
              <p:cNvCxnSpPr/>
              <p:nvPr/>
            </p:nvCxnSpPr>
            <p:spPr>
              <a:xfrm rot="5400000">
                <a:off x="2725547" y="5157867"/>
                <a:ext cx="0" cy="285753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de seta reta 42"/>
              <p:cNvCxnSpPr/>
              <p:nvPr/>
            </p:nvCxnSpPr>
            <p:spPr>
              <a:xfrm rot="5400000">
                <a:off x="4498280" y="5137763"/>
                <a:ext cx="0" cy="287871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de seta reta 43"/>
              <p:cNvCxnSpPr/>
              <p:nvPr/>
            </p:nvCxnSpPr>
            <p:spPr>
              <a:xfrm rot="16200000" flipH="1">
                <a:off x="2772115" y="3141066"/>
                <a:ext cx="0" cy="285753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de seta reta 44"/>
              <p:cNvCxnSpPr/>
              <p:nvPr/>
            </p:nvCxnSpPr>
            <p:spPr>
              <a:xfrm rot="16200000" flipH="1">
                <a:off x="4500398" y="3140007"/>
                <a:ext cx="0" cy="28787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de seta reta 45"/>
              <p:cNvCxnSpPr/>
              <p:nvPr/>
            </p:nvCxnSpPr>
            <p:spPr>
              <a:xfrm>
                <a:off x="6246672" y="3283943"/>
                <a:ext cx="484724" cy="8465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de seta reta 46"/>
              <p:cNvCxnSpPr/>
              <p:nvPr/>
            </p:nvCxnSpPr>
            <p:spPr>
              <a:xfrm>
                <a:off x="6246672" y="4257425"/>
                <a:ext cx="450857" cy="4233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de seta reta 47"/>
              <p:cNvCxnSpPr/>
              <p:nvPr/>
            </p:nvCxnSpPr>
            <p:spPr>
              <a:xfrm flipH="1" flipV="1">
                <a:off x="6246672" y="5281698"/>
                <a:ext cx="450857" cy="0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de seta reta 48"/>
              <p:cNvCxnSpPr/>
              <p:nvPr/>
            </p:nvCxnSpPr>
            <p:spPr>
              <a:xfrm rot="16200000" flipH="1">
                <a:off x="4454889" y="4114547"/>
                <a:ext cx="0" cy="285755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de seta reta 49"/>
              <p:cNvCxnSpPr/>
              <p:nvPr/>
            </p:nvCxnSpPr>
            <p:spPr>
              <a:xfrm rot="10800000">
                <a:off x="3579634" y="4627771"/>
                <a:ext cx="0" cy="287812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tângulo de cantos arredondados 50"/>
              <p:cNvSpPr/>
              <p:nvPr/>
            </p:nvSpPr>
            <p:spPr>
              <a:xfrm>
                <a:off x="1115799" y="2640598"/>
                <a:ext cx="5329843" cy="3155353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600"/>
              </a:p>
            </p:txBody>
          </p:sp>
        </p:grpSp>
        <p:sp>
          <p:nvSpPr>
            <p:cNvPr id="6" name="CaixaDeTexto 29"/>
            <p:cNvSpPr txBox="1">
              <a:spLocks noChangeArrowheads="1"/>
            </p:cNvSpPr>
            <p:nvPr/>
          </p:nvSpPr>
          <p:spPr bwMode="auto">
            <a:xfrm>
              <a:off x="546100" y="485775"/>
              <a:ext cx="628979" cy="4331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9pPr>
            </a:lstStyle>
            <a:p>
              <a:r>
                <a:rPr lang="pt-BR" altLang="pt-BR" sz="1600" b="1">
                  <a:solidFill>
                    <a:schemeClr val="bg1"/>
                  </a:solidFill>
                </a:rPr>
                <a:t>0,1 a 0,6 </a:t>
              </a:r>
            </a:p>
            <a:p>
              <a:r>
                <a:rPr lang="pt-BR" altLang="pt-BR" sz="1600" b="1">
                  <a:solidFill>
                    <a:schemeClr val="bg1"/>
                  </a:solidFill>
                </a:rPr>
                <a:t>kWh/m3</a:t>
              </a:r>
            </a:p>
          </p:txBody>
        </p:sp>
        <p:cxnSp>
          <p:nvCxnSpPr>
            <p:cNvPr id="7" name="Conector de seta reta 6"/>
            <p:cNvCxnSpPr>
              <a:stCxn id="6" idx="2"/>
            </p:cNvCxnSpPr>
            <p:nvPr/>
          </p:nvCxnSpPr>
          <p:spPr>
            <a:xfrm>
              <a:off x="860590" y="918959"/>
              <a:ext cx="617371" cy="992391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7"/>
            <p:cNvCxnSpPr>
              <a:stCxn id="15" idx="2"/>
            </p:cNvCxnSpPr>
            <p:nvPr/>
          </p:nvCxnSpPr>
          <p:spPr>
            <a:xfrm>
              <a:off x="2462047" y="844346"/>
              <a:ext cx="504991" cy="811413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/>
            <p:cNvCxnSpPr>
              <a:stCxn id="25" idx="2"/>
            </p:cNvCxnSpPr>
            <p:nvPr/>
          </p:nvCxnSpPr>
          <p:spPr>
            <a:xfrm flipH="1">
              <a:off x="4757740" y="704646"/>
              <a:ext cx="282738" cy="978101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39"/>
            <p:cNvSpPr txBox="1">
              <a:spLocks noChangeArrowheads="1"/>
            </p:cNvSpPr>
            <p:nvPr/>
          </p:nvSpPr>
          <p:spPr bwMode="auto">
            <a:xfrm>
              <a:off x="401638" y="3878263"/>
              <a:ext cx="701674" cy="4331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9pPr>
            </a:lstStyle>
            <a:p>
              <a:r>
                <a:rPr lang="pt-BR" altLang="pt-BR" sz="1600" b="1">
                  <a:solidFill>
                    <a:schemeClr val="bg1"/>
                  </a:solidFill>
                </a:rPr>
                <a:t>0,05 a 0,3 </a:t>
              </a:r>
            </a:p>
            <a:p>
              <a:r>
                <a:rPr lang="pt-BR" altLang="pt-BR" sz="1600" b="1">
                  <a:solidFill>
                    <a:schemeClr val="bg1"/>
                  </a:solidFill>
                </a:rPr>
                <a:t>kWh/m3</a:t>
              </a:r>
            </a:p>
          </p:txBody>
        </p:sp>
        <p:cxnSp>
          <p:nvCxnSpPr>
            <p:cNvPr id="11" name="Conector de seta reta 10"/>
            <p:cNvCxnSpPr>
              <a:stCxn id="10" idx="0"/>
            </p:cNvCxnSpPr>
            <p:nvPr/>
          </p:nvCxnSpPr>
          <p:spPr>
            <a:xfrm flipV="1">
              <a:off x="752475" y="3522664"/>
              <a:ext cx="741362" cy="355599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/>
            <p:cNvCxnSpPr>
              <a:stCxn id="26" idx="0"/>
              <a:endCxn id="36" idx="2"/>
            </p:cNvCxnSpPr>
            <p:nvPr/>
          </p:nvCxnSpPr>
          <p:spPr>
            <a:xfrm flipV="1">
              <a:off x="3040228" y="3630749"/>
              <a:ext cx="155411" cy="587239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de seta reta 12"/>
            <p:cNvCxnSpPr>
              <a:endCxn id="37" idx="2"/>
            </p:cNvCxnSpPr>
            <p:nvPr/>
          </p:nvCxnSpPr>
          <p:spPr>
            <a:xfrm flipH="1" flipV="1">
              <a:off x="4578350" y="3630749"/>
              <a:ext cx="477839" cy="582477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ixaDeTexto 52"/>
            <p:cNvSpPr txBox="1">
              <a:spLocks noChangeArrowheads="1"/>
            </p:cNvSpPr>
            <p:nvPr/>
          </p:nvSpPr>
          <p:spPr bwMode="auto">
            <a:xfrm>
              <a:off x="2998788" y="330200"/>
              <a:ext cx="957336" cy="433184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9pPr>
            </a:lstStyle>
            <a:p>
              <a:r>
                <a:rPr lang="pt-BR" altLang="pt-BR" sz="1600" b="1">
                  <a:solidFill>
                    <a:schemeClr val="bg1"/>
                  </a:solidFill>
                </a:rPr>
                <a:t>Dessalinização</a:t>
              </a:r>
            </a:p>
            <a:p>
              <a:r>
                <a:rPr lang="pt-BR" altLang="pt-BR" sz="1600" b="1">
                  <a:solidFill>
                    <a:schemeClr val="bg1"/>
                  </a:solidFill>
                </a:rPr>
                <a:t>&gt; 3,5 kWh/m3</a:t>
              </a:r>
            </a:p>
          </p:txBody>
        </p:sp>
        <p:sp>
          <p:nvSpPr>
            <p:cNvPr id="15" name="CaixaDeTexto 33"/>
            <p:cNvSpPr txBox="1">
              <a:spLocks noChangeArrowheads="1"/>
            </p:cNvSpPr>
            <p:nvPr/>
          </p:nvSpPr>
          <p:spPr bwMode="auto">
            <a:xfrm>
              <a:off x="2074863" y="411163"/>
              <a:ext cx="774368" cy="4331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9pPr>
            </a:lstStyle>
            <a:p>
              <a:r>
                <a:rPr lang="pt-BR" altLang="pt-BR" sz="1600" b="1">
                  <a:solidFill>
                    <a:schemeClr val="bg1"/>
                  </a:solidFill>
                </a:rPr>
                <a:t>0,15 a 0,25 </a:t>
              </a:r>
            </a:p>
            <a:p>
              <a:r>
                <a:rPr lang="pt-BR" altLang="pt-BR" sz="1600" b="1">
                  <a:solidFill>
                    <a:schemeClr val="bg1"/>
                  </a:solidFill>
                </a:rPr>
                <a:t>kWh/m3</a:t>
              </a:r>
            </a:p>
          </p:txBody>
        </p:sp>
        <p:sp>
          <p:nvSpPr>
            <p:cNvPr id="16" name="Seta em forma de U 15"/>
            <p:cNvSpPr/>
            <p:nvPr/>
          </p:nvSpPr>
          <p:spPr>
            <a:xfrm>
              <a:off x="2770188" y="123825"/>
              <a:ext cx="330200" cy="255588"/>
            </a:xfrm>
            <a:prstGeom prst="uturnArrow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 sz="2000">
                <a:solidFill>
                  <a:schemeClr val="tx1"/>
                </a:solidFill>
              </a:endParaRPr>
            </a:p>
          </p:txBody>
        </p:sp>
        <p:sp>
          <p:nvSpPr>
            <p:cNvPr id="17" name="Seta em forma de U 16"/>
            <p:cNvSpPr/>
            <p:nvPr/>
          </p:nvSpPr>
          <p:spPr>
            <a:xfrm rot="10800000" flipH="1">
              <a:off x="3033713" y="4757738"/>
              <a:ext cx="687387" cy="273050"/>
            </a:xfrm>
            <a:prstGeom prst="uturnArrow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 sz="1600">
                <a:solidFill>
                  <a:schemeClr val="tx1"/>
                </a:solidFill>
              </a:endParaRPr>
            </a:p>
          </p:txBody>
        </p:sp>
        <p:sp>
          <p:nvSpPr>
            <p:cNvPr id="18" name="CaixaDeTexto 41"/>
            <p:cNvSpPr txBox="1">
              <a:spLocks noChangeArrowheads="1"/>
            </p:cNvSpPr>
            <p:nvPr/>
          </p:nvSpPr>
          <p:spPr bwMode="auto">
            <a:xfrm>
              <a:off x="4940300" y="4027488"/>
              <a:ext cx="701674" cy="4331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9pPr>
            </a:lstStyle>
            <a:p>
              <a:r>
                <a:rPr lang="pt-BR" altLang="pt-BR" sz="1600" b="1">
                  <a:solidFill>
                    <a:schemeClr val="bg1"/>
                  </a:solidFill>
                </a:rPr>
                <a:t>0,05 a 0,3 </a:t>
              </a:r>
            </a:p>
            <a:p>
              <a:r>
                <a:rPr lang="pt-BR" altLang="pt-BR" sz="1600" b="1">
                  <a:solidFill>
                    <a:schemeClr val="bg1"/>
                  </a:solidFill>
                </a:rPr>
                <a:t>kWh/m3</a:t>
              </a:r>
            </a:p>
          </p:txBody>
        </p:sp>
        <p:sp>
          <p:nvSpPr>
            <p:cNvPr id="19" name="CaixaDeTexto 59"/>
            <p:cNvSpPr txBox="1">
              <a:spLocks noChangeArrowheads="1"/>
            </p:cNvSpPr>
            <p:nvPr/>
          </p:nvSpPr>
          <p:spPr bwMode="auto">
            <a:xfrm>
              <a:off x="352425" y="1989138"/>
              <a:ext cx="774368" cy="4331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9pPr>
            </a:lstStyle>
            <a:p>
              <a:r>
                <a:rPr lang="pt-BR" altLang="pt-BR" sz="1600" b="1">
                  <a:solidFill>
                    <a:schemeClr val="bg1"/>
                  </a:solidFill>
                </a:rPr>
                <a:t>0,05 a 0,15 </a:t>
              </a:r>
            </a:p>
            <a:p>
              <a:r>
                <a:rPr lang="pt-BR" altLang="pt-BR" sz="1600" b="1">
                  <a:solidFill>
                    <a:schemeClr val="bg1"/>
                  </a:solidFill>
                </a:rPr>
                <a:t>kWh/m3</a:t>
              </a:r>
            </a:p>
          </p:txBody>
        </p:sp>
        <p:cxnSp>
          <p:nvCxnSpPr>
            <p:cNvPr id="20" name="Conector de seta reta 19"/>
            <p:cNvCxnSpPr>
              <a:endCxn id="33" idx="1"/>
            </p:cNvCxnSpPr>
            <p:nvPr/>
          </p:nvCxnSpPr>
          <p:spPr>
            <a:xfrm>
              <a:off x="1311275" y="2189163"/>
              <a:ext cx="1464732" cy="46290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63"/>
            <p:cNvSpPr txBox="1">
              <a:spLocks noChangeArrowheads="1"/>
            </p:cNvSpPr>
            <p:nvPr/>
          </p:nvSpPr>
          <p:spPr bwMode="auto">
            <a:xfrm>
              <a:off x="5238750" y="966788"/>
              <a:ext cx="628979" cy="4331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9pPr>
            </a:lstStyle>
            <a:p>
              <a:r>
                <a:rPr lang="pt-BR" altLang="pt-BR" sz="1600" b="1">
                  <a:solidFill>
                    <a:schemeClr val="bg1"/>
                  </a:solidFill>
                </a:rPr>
                <a:t>0,1 a 0,6 </a:t>
              </a:r>
            </a:p>
            <a:p>
              <a:r>
                <a:rPr lang="pt-BR" altLang="pt-BR" sz="1600" b="1">
                  <a:solidFill>
                    <a:schemeClr val="bg1"/>
                  </a:solidFill>
                </a:rPr>
                <a:t>kWh/m3</a:t>
              </a:r>
            </a:p>
          </p:txBody>
        </p:sp>
        <p:cxnSp>
          <p:nvCxnSpPr>
            <p:cNvPr id="22" name="Conector de seta reta 21"/>
            <p:cNvCxnSpPr/>
            <p:nvPr/>
          </p:nvCxnSpPr>
          <p:spPr>
            <a:xfrm flipH="1">
              <a:off x="5033963" y="1352550"/>
              <a:ext cx="522287" cy="107632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ixaDeTexto 49"/>
            <p:cNvSpPr txBox="1">
              <a:spLocks noChangeArrowheads="1"/>
            </p:cNvSpPr>
            <p:nvPr/>
          </p:nvSpPr>
          <p:spPr bwMode="auto">
            <a:xfrm>
              <a:off x="720725" y="2487613"/>
              <a:ext cx="941008" cy="433184"/>
            </a:xfrm>
            <a:prstGeom prst="rect">
              <a:avLst/>
            </a:prstGeom>
            <a:solidFill>
              <a:srgbClr val="FF0000">
                <a:alpha val="5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9pPr>
            </a:lstStyle>
            <a:p>
              <a:r>
                <a:rPr lang="pt-BR" altLang="pt-BR" sz="1600" b="1">
                  <a:solidFill>
                    <a:schemeClr val="bg1"/>
                  </a:solidFill>
                </a:rPr>
                <a:t>MBR</a:t>
              </a:r>
            </a:p>
            <a:p>
              <a:r>
                <a:rPr lang="pt-BR" altLang="pt-BR" sz="1600" b="1">
                  <a:solidFill>
                    <a:schemeClr val="bg1"/>
                  </a:solidFill>
                </a:rPr>
                <a:t>&gt; 1,0 kWh/m3</a:t>
              </a:r>
            </a:p>
          </p:txBody>
        </p:sp>
        <p:sp>
          <p:nvSpPr>
            <p:cNvPr id="24" name="Seta dobrada 23"/>
            <p:cNvSpPr/>
            <p:nvPr/>
          </p:nvSpPr>
          <p:spPr>
            <a:xfrm flipV="1">
              <a:off x="473075" y="2497138"/>
              <a:ext cx="195263" cy="242887"/>
            </a:xfrm>
            <a:prstGeom prst="bentArrow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pt-BR" sz="1600">
                <a:solidFill>
                  <a:schemeClr val="tx1"/>
                </a:solidFill>
              </a:endParaRPr>
            </a:p>
          </p:txBody>
        </p:sp>
        <p:sp>
          <p:nvSpPr>
            <p:cNvPr id="25" name="CaixaDeTexto 35"/>
            <p:cNvSpPr txBox="1">
              <a:spLocks noChangeArrowheads="1"/>
            </p:cNvSpPr>
            <p:nvPr/>
          </p:nvSpPr>
          <p:spPr bwMode="auto">
            <a:xfrm>
              <a:off x="4725988" y="271463"/>
              <a:ext cx="628979" cy="4331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9pPr>
            </a:lstStyle>
            <a:p>
              <a:r>
                <a:rPr lang="pt-BR" altLang="pt-BR" sz="1600" b="1">
                  <a:solidFill>
                    <a:schemeClr val="bg1"/>
                  </a:solidFill>
                </a:rPr>
                <a:t>0,1 a 0,6 </a:t>
              </a:r>
            </a:p>
            <a:p>
              <a:r>
                <a:rPr lang="pt-BR" altLang="pt-BR" sz="1600" b="1">
                  <a:solidFill>
                    <a:schemeClr val="bg1"/>
                  </a:solidFill>
                </a:rPr>
                <a:t>kWh/m3</a:t>
              </a:r>
            </a:p>
          </p:txBody>
        </p:sp>
        <p:sp>
          <p:nvSpPr>
            <p:cNvPr id="26" name="CaixaDeTexto 40"/>
            <p:cNvSpPr txBox="1">
              <a:spLocks noChangeArrowheads="1"/>
            </p:cNvSpPr>
            <p:nvPr/>
          </p:nvSpPr>
          <p:spPr bwMode="auto">
            <a:xfrm>
              <a:off x="2725738" y="4217988"/>
              <a:ext cx="628979" cy="4331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9pPr>
            </a:lstStyle>
            <a:p>
              <a:r>
                <a:rPr lang="pt-BR" altLang="pt-BR" sz="1600" b="1">
                  <a:solidFill>
                    <a:schemeClr val="bg1"/>
                  </a:solidFill>
                </a:rPr>
                <a:t>0,2 a 0,6 </a:t>
              </a:r>
            </a:p>
            <a:p>
              <a:r>
                <a:rPr lang="pt-BR" altLang="pt-BR" sz="1600" b="1">
                  <a:solidFill>
                    <a:schemeClr val="bg1"/>
                  </a:solidFill>
                </a:rPr>
                <a:t>kWh/m3</a:t>
              </a:r>
            </a:p>
          </p:txBody>
        </p:sp>
        <p:sp>
          <p:nvSpPr>
            <p:cNvPr id="27" name="CaixaDeTexto 51"/>
            <p:cNvSpPr txBox="1">
              <a:spLocks noChangeArrowheads="1"/>
            </p:cNvSpPr>
            <p:nvPr/>
          </p:nvSpPr>
          <p:spPr bwMode="auto">
            <a:xfrm>
              <a:off x="3457575" y="4338638"/>
              <a:ext cx="941008" cy="433184"/>
            </a:xfrm>
            <a:prstGeom prst="rect">
              <a:avLst/>
            </a:prstGeom>
            <a:solidFill>
              <a:srgbClr val="FF0000">
                <a:alpha val="5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pitchFamily="6" charset="-128"/>
                </a:defRPr>
              </a:lvl9pPr>
            </a:lstStyle>
            <a:p>
              <a:r>
                <a:rPr lang="pt-BR" altLang="pt-BR" sz="1600" b="1">
                  <a:solidFill>
                    <a:schemeClr val="bg1"/>
                  </a:solidFill>
                </a:rPr>
                <a:t>MBR</a:t>
              </a:r>
            </a:p>
            <a:p>
              <a:r>
                <a:rPr lang="pt-BR" altLang="pt-BR" sz="1600" b="1">
                  <a:solidFill>
                    <a:schemeClr val="bg1"/>
                  </a:solidFill>
                </a:rPr>
                <a:t>&gt; 1,0 kWh/m3</a:t>
              </a:r>
            </a:p>
          </p:txBody>
        </p:sp>
      </p:grpSp>
      <p:sp>
        <p:nvSpPr>
          <p:cNvPr id="2" name="Retângulo 1"/>
          <p:cNvSpPr/>
          <p:nvPr/>
        </p:nvSpPr>
        <p:spPr>
          <a:xfrm>
            <a:off x="8358445" y="-10583"/>
            <a:ext cx="822068" cy="148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2" name="Imagem 3" descr="Resultado de imagem para núcleo água uf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596" y="738249"/>
            <a:ext cx="652918" cy="73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m 3" descr="Resultado de imagem para logo marca uf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445" y="-10583"/>
            <a:ext cx="822068" cy="74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1033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3" y="963179"/>
            <a:ext cx="9057647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baixo 1"/>
          <p:cNvSpPr/>
          <p:nvPr/>
        </p:nvSpPr>
        <p:spPr>
          <a:xfrm>
            <a:off x="4644008" y="1628800"/>
            <a:ext cx="864096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6" y="260652"/>
            <a:ext cx="20669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" y="4"/>
            <a:ext cx="61626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644010" y="1340768"/>
            <a:ext cx="907043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O.M.S.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7092280" y="1008935"/>
            <a:ext cx="2448272" cy="12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baixo 7"/>
          <p:cNvSpPr/>
          <p:nvPr/>
        </p:nvSpPr>
        <p:spPr>
          <a:xfrm>
            <a:off x="8201461" y="1628800"/>
            <a:ext cx="864096" cy="11521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8201464" y="1340768"/>
            <a:ext cx="872611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USEPA</a:t>
            </a:r>
          </a:p>
        </p:txBody>
      </p:sp>
      <p:sp>
        <p:nvSpPr>
          <p:cNvPr id="5" name="Elipse 4"/>
          <p:cNvSpPr/>
          <p:nvPr/>
        </p:nvSpPr>
        <p:spPr>
          <a:xfrm>
            <a:off x="8174334" y="3068960"/>
            <a:ext cx="88521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4572000" y="3068960"/>
            <a:ext cx="88521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4572000" y="5229200"/>
            <a:ext cx="88521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8174334" y="5229200"/>
            <a:ext cx="88521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351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" y="44624"/>
            <a:ext cx="9036496" cy="678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289454"/>
            <a:ext cx="60483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/>
          <p:nvPr/>
        </p:nvSpPr>
        <p:spPr>
          <a:xfrm>
            <a:off x="5492954" y="1844824"/>
            <a:ext cx="1527317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5492953" y="404664"/>
            <a:ext cx="1527317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5506452" y="2852936"/>
            <a:ext cx="151381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7631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4" y="196233"/>
            <a:ext cx="8387655" cy="627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static.meionorte.com/uploads/imagens/2015/11/19/44668bbc-01e8-44a3-a593-84c1a343dc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77" y="3645024"/>
            <a:ext cx="602432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473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9" y="188641"/>
            <a:ext cx="8427298" cy="628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8111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vre 2"/>
          <p:cNvSpPr/>
          <p:nvPr/>
        </p:nvSpPr>
        <p:spPr>
          <a:xfrm>
            <a:off x="7279186" y="508257"/>
            <a:ext cx="1541285" cy="3136768"/>
          </a:xfrm>
          <a:custGeom>
            <a:avLst/>
            <a:gdLst>
              <a:gd name="connsiteX0" fmla="*/ 0 w 2135371"/>
              <a:gd name="connsiteY0" fmla="*/ 18990 h 2854120"/>
              <a:gd name="connsiteX1" fmla="*/ 1385454 w 2135371"/>
              <a:gd name="connsiteY1" fmla="*/ 199100 h 2854120"/>
              <a:gd name="connsiteX2" fmla="*/ 2119745 w 2135371"/>
              <a:gd name="connsiteY2" fmla="*/ 1446009 h 2854120"/>
              <a:gd name="connsiteX3" fmla="*/ 1801091 w 2135371"/>
              <a:gd name="connsiteY3" fmla="*/ 2665209 h 2854120"/>
              <a:gd name="connsiteX4" fmla="*/ 817418 w 2135371"/>
              <a:gd name="connsiteY4" fmla="*/ 2831463 h 285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5371" h="2854120">
                <a:moveTo>
                  <a:pt x="0" y="18990"/>
                </a:moveTo>
                <a:cubicBezTo>
                  <a:pt x="516081" y="-9874"/>
                  <a:pt x="1032163" y="-38737"/>
                  <a:pt x="1385454" y="199100"/>
                </a:cubicBezTo>
                <a:cubicBezTo>
                  <a:pt x="1738745" y="436937"/>
                  <a:pt x="2050472" y="1034991"/>
                  <a:pt x="2119745" y="1446009"/>
                </a:cubicBezTo>
                <a:cubicBezTo>
                  <a:pt x="2189018" y="1857027"/>
                  <a:pt x="2018145" y="2434300"/>
                  <a:pt x="1801091" y="2665209"/>
                </a:cubicBezTo>
                <a:cubicBezTo>
                  <a:pt x="1584037" y="2896118"/>
                  <a:pt x="1200727" y="2863790"/>
                  <a:pt x="817418" y="2831463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03043" y="3356992"/>
            <a:ext cx="7481325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403043" y="702833"/>
            <a:ext cx="6876144" cy="7239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Conclusão</a:t>
            </a:r>
          </a:p>
        </p:txBody>
      </p:sp>
      <p:sp>
        <p:nvSpPr>
          <p:cNvPr id="6" name="Espaço Reservado para Conteúdo 3"/>
          <p:cNvSpPr txBox="1">
            <a:spLocks/>
          </p:cNvSpPr>
          <p:nvPr/>
        </p:nvSpPr>
        <p:spPr>
          <a:xfrm>
            <a:off x="403043" y="1632485"/>
            <a:ext cx="8417429" cy="47331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C00000"/>
                </a:solidFill>
              </a:rPr>
              <a:t>Conservar Água = Conservar Energia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C00000"/>
                </a:solidFill>
              </a:rPr>
              <a:t>BRASIL </a:t>
            </a:r>
            <a:r>
              <a:rPr lang="pt-BR" sz="3200" dirty="0">
                <a:solidFill>
                  <a:srgbClr val="C00000"/>
                </a:solidFill>
                <a:sym typeface="Wingdings" panose="05000000000000000000" pitchFamily="2" charset="2"/>
              </a:rPr>
              <a:t> entendimento precário do problema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C00000"/>
                </a:solidFill>
              </a:rPr>
              <a:t>Escalas de planejamento: </a:t>
            </a:r>
            <a:r>
              <a:rPr lang="pt-BR" dirty="0">
                <a:solidFill>
                  <a:srgbClr val="C00000"/>
                </a:solidFill>
              </a:rPr>
              <a:t>Macro, </a:t>
            </a:r>
            <a:r>
              <a:rPr lang="pt-BR" dirty="0" err="1">
                <a:solidFill>
                  <a:srgbClr val="C00000"/>
                </a:solidFill>
              </a:rPr>
              <a:t>meso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>
                <a:solidFill>
                  <a:srgbClr val="C00000"/>
                </a:solidFill>
                <a:sym typeface="Wingdings" panose="05000000000000000000" pitchFamily="2" charset="2"/>
              </a:rPr>
              <a:t>e micro</a:t>
            </a:r>
          </a:p>
          <a:p>
            <a:pPr>
              <a:buClr>
                <a:srgbClr val="316C14"/>
              </a:buCl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Legislações Municipais  Edifícios FLEX</a:t>
            </a:r>
          </a:p>
          <a:p>
            <a:pPr lvl="1">
              <a:buClr>
                <a:srgbClr val="316C14"/>
              </a:buClr>
              <a:buFont typeface="Wingdings" pitchFamily="2" charset="2"/>
              <a:buChar char="à"/>
            </a:pPr>
            <a:r>
              <a:rPr lang="pt-BR" dirty="0">
                <a:solidFill>
                  <a:srgbClr val="C00000"/>
                </a:solidFill>
                <a:sym typeface="Wingdings" panose="05000000000000000000" pitchFamily="2" charset="2"/>
              </a:rPr>
              <a:t>Equipamentos economizadores</a:t>
            </a:r>
          </a:p>
          <a:p>
            <a:pPr lvl="1">
              <a:buClr>
                <a:srgbClr val="316C14"/>
              </a:buClr>
              <a:buFont typeface="Wingdings" pitchFamily="2" charset="2"/>
              <a:buChar char="à"/>
            </a:pPr>
            <a:r>
              <a:rPr lang="pt-BR" dirty="0">
                <a:solidFill>
                  <a:srgbClr val="C00000"/>
                </a:solidFill>
                <a:sym typeface="Wingdings" panose="05000000000000000000" pitchFamily="2" charset="2"/>
              </a:rPr>
              <a:t>Água potável e água não potável (</a:t>
            </a:r>
            <a:r>
              <a:rPr lang="pt-BR" dirty="0" err="1">
                <a:solidFill>
                  <a:srgbClr val="C00000"/>
                </a:solidFill>
                <a:sym typeface="Wingdings" panose="05000000000000000000" pitchFamily="2" charset="2"/>
              </a:rPr>
              <a:t>Reúso</a:t>
            </a:r>
            <a:r>
              <a:rPr lang="pt-BR" dirty="0">
                <a:solidFill>
                  <a:srgbClr val="C00000"/>
                </a:solidFill>
                <a:sym typeface="Wingdings" panose="05000000000000000000" pitchFamily="2" charset="2"/>
              </a:rPr>
              <a:t>)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C00000"/>
                </a:solidFill>
                <a:sym typeface="Wingdings" panose="05000000000000000000" pitchFamily="2" charset="2"/>
              </a:rPr>
              <a:t>Rever a política de tarifação da água no país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C00000"/>
                </a:solidFill>
                <a:sym typeface="Wingdings" panose="05000000000000000000" pitchFamily="2" charset="2"/>
              </a:rPr>
              <a:t>Tecnologia apropriada  PROSAB</a:t>
            </a:r>
          </a:p>
          <a:p>
            <a:pPr>
              <a:buClr>
                <a:srgbClr val="316C14"/>
              </a:buClr>
              <a:buFont typeface="Wingdings" pitchFamily="2" charset="2"/>
              <a:buChar char="à"/>
            </a:pP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034336" y="188640"/>
            <a:ext cx="363400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accent1">
                    <a:lumMod val="50000"/>
                  </a:schemeClr>
                </a:solidFill>
              </a:rPr>
              <a:t>CONFEA - </a:t>
            </a:r>
            <a:r>
              <a:rPr lang="pt-BR" sz="4000" b="1" dirty="0" err="1">
                <a:solidFill>
                  <a:schemeClr val="accent1">
                    <a:lumMod val="50000"/>
                  </a:schemeClr>
                </a:solidFill>
              </a:rPr>
              <a:t>CREAs</a:t>
            </a:r>
            <a:endParaRPr lang="pt-BR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539552" y="1426811"/>
            <a:ext cx="7920880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75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95736" y="3140968"/>
            <a:ext cx="4320480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125310" y="1383610"/>
            <a:ext cx="637578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4000" dirty="0">
                <a:solidFill>
                  <a:schemeClr val="accent3">
                    <a:lumMod val="50000"/>
                  </a:schemeClr>
                </a:solidFill>
              </a:rPr>
              <a:t>Ricardo </a:t>
            </a:r>
            <a:r>
              <a:rPr lang="pt-BR" sz="4000" dirty="0" err="1">
                <a:solidFill>
                  <a:schemeClr val="accent3">
                    <a:lumMod val="50000"/>
                  </a:schemeClr>
                </a:solidFill>
              </a:rPr>
              <a:t>Franci</a:t>
            </a:r>
            <a:r>
              <a:rPr lang="pt-BR" sz="4000" dirty="0">
                <a:solidFill>
                  <a:schemeClr val="accent3">
                    <a:lumMod val="50000"/>
                  </a:schemeClr>
                </a:solidFill>
              </a:rPr>
              <a:t> Gonçalves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>
                <a:solidFill>
                  <a:schemeClr val="accent6">
                    <a:lumMod val="75000"/>
                  </a:schemeClr>
                </a:solidFill>
              </a:rPr>
              <a:t>Universidade Federal do Espírito Santo</a:t>
            </a:r>
          </a:p>
          <a:p>
            <a:pPr algn="just"/>
            <a:endParaRPr lang="pt-BR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pt-BR" sz="2800" dirty="0">
                <a:solidFill>
                  <a:schemeClr val="accent6">
                    <a:lumMod val="75000"/>
                  </a:schemeClr>
                </a:solidFill>
              </a:rPr>
              <a:t>Fluxo Máquinas e Equipamentos Ltda. EPP.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>
                <a:hlinkClick r:id="rId2"/>
              </a:rPr>
              <a:t>rfg822@gmail.com</a:t>
            </a:r>
            <a:endParaRPr lang="pt-BR" sz="2800" dirty="0"/>
          </a:p>
          <a:p>
            <a:pPr algn="just"/>
            <a:endParaRPr lang="pt-BR" sz="2800" dirty="0"/>
          </a:p>
          <a:p>
            <a:pPr algn="just"/>
            <a:r>
              <a:rPr lang="pt-BR" sz="2800" dirty="0"/>
              <a:t>Fone: (27) 99293 9992</a:t>
            </a:r>
          </a:p>
        </p:txBody>
      </p:sp>
      <p:sp>
        <p:nvSpPr>
          <p:cNvPr id="4" name="Retângulo 3"/>
          <p:cNvSpPr/>
          <p:nvPr/>
        </p:nvSpPr>
        <p:spPr>
          <a:xfrm>
            <a:off x="7092280" y="188640"/>
            <a:ext cx="1728192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27000" y="0"/>
            <a:ext cx="91710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-27000" y="5943600"/>
            <a:ext cx="91710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138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039283"/>
            <a:ext cx="9505056" cy="573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m 3" descr="Resultado de imagem para núcleo água uf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4" y="0"/>
            <a:ext cx="919163" cy="103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m 3" descr="Resultado de imagem para logo marca uf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4" y="-10583"/>
            <a:ext cx="1157287" cy="10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03649" y="1340768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Esgoto sanitário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067944" y="1333088"/>
            <a:ext cx="5076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Abastecimento de água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3528" y="260652"/>
            <a:ext cx="4561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Escala </a:t>
            </a:r>
            <a:r>
              <a:rPr lang="pt-BR" sz="3600" dirty="0" err="1"/>
              <a:t>Meso</a:t>
            </a:r>
            <a:r>
              <a:rPr lang="pt-BR" sz="3600" dirty="0"/>
              <a:t> </a:t>
            </a:r>
            <a:r>
              <a:rPr lang="pt-BR" sz="3600" dirty="0">
                <a:sym typeface="Wingdings" panose="05000000000000000000" pitchFamily="2" charset="2"/>
              </a:rPr>
              <a:t> cidades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90976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71475"/>
            <a:ext cx="810577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Resultado de imagem para logo marca uf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2" y="502229"/>
            <a:ext cx="1157287" cy="10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619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300667"/>
            <a:ext cx="9144000" cy="155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0" name="Retângulo 25"/>
          <p:cNvSpPr/>
          <p:nvPr/>
        </p:nvSpPr>
        <p:spPr>
          <a:xfrm>
            <a:off x="323528" y="1484784"/>
            <a:ext cx="8424936" cy="151216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dirty="0">
                <a:solidFill>
                  <a:schemeClr val="tx1"/>
                </a:solidFill>
              </a:rPr>
              <a:t>O consumo de água residencial pode constituir 50% do consumo total de água nas áreas urbanas </a:t>
            </a:r>
            <a:r>
              <a:rPr lang="pt-BR" sz="2000" dirty="0">
                <a:solidFill>
                  <a:schemeClr val="tx1"/>
                </a:solidFill>
              </a:rPr>
              <a:t>(GONÇALVES &amp; JORDÃO, 2006)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1763690" y="3131032"/>
            <a:ext cx="7561287" cy="433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pt-BR" altLang="pt-BR" sz="2400" b="1" dirty="0">
                <a:latin typeface="Calibri" pitchFamily="34" charset="0"/>
              </a:rPr>
              <a:t>Vitória             </a:t>
            </a:r>
            <a:r>
              <a:rPr lang="pt-BR" altLang="pt-BR" sz="2400" b="1" dirty="0">
                <a:latin typeface="Calibri" pitchFamily="34" charset="0"/>
                <a:sym typeface="Wingdings" pitchFamily="2" charset="2"/>
              </a:rPr>
              <a:t>  </a:t>
            </a:r>
            <a:r>
              <a:rPr lang="pt-BR" altLang="pt-BR" sz="2800" b="1" dirty="0">
                <a:latin typeface="Calibri" pitchFamily="34" charset="0"/>
                <a:sym typeface="Wingdings" pitchFamily="2" charset="2"/>
              </a:rPr>
              <a:t>85%</a:t>
            </a:r>
            <a:r>
              <a:rPr lang="pt-BR" altLang="pt-BR" sz="2400" b="1" dirty="0">
                <a:latin typeface="Calibri" pitchFamily="34" charset="0"/>
                <a:sym typeface="Wingdings" pitchFamily="2" charset="2"/>
              </a:rPr>
              <a:t>     </a:t>
            </a:r>
            <a:r>
              <a:rPr lang="pt-BR" altLang="pt-BR" sz="2400" dirty="0">
                <a:latin typeface="Calibri" pitchFamily="34" charset="0"/>
                <a:sym typeface="Wingdings" pitchFamily="2" charset="2"/>
              </a:rPr>
              <a:t>(RODRIGUES, 2005)</a:t>
            </a:r>
          </a:p>
          <a:p>
            <a:pPr eaLnBrk="1" hangingPunct="1">
              <a:lnSpc>
                <a:spcPct val="135000"/>
              </a:lnSpc>
            </a:pPr>
            <a:r>
              <a:rPr lang="pt-BR" altLang="pt-BR" sz="2400" b="1" dirty="0">
                <a:latin typeface="Calibri" pitchFamily="34" charset="0"/>
                <a:sym typeface="Wingdings" pitchFamily="2" charset="2"/>
              </a:rPr>
              <a:t>São Paulo         </a:t>
            </a:r>
            <a:r>
              <a:rPr lang="pt-BR" altLang="pt-BR" sz="2800" b="1" dirty="0">
                <a:latin typeface="Calibri" pitchFamily="34" charset="0"/>
                <a:sym typeface="Wingdings" pitchFamily="2" charset="2"/>
              </a:rPr>
              <a:t>84,4%</a:t>
            </a:r>
            <a:r>
              <a:rPr lang="pt-BR" altLang="pt-BR" sz="2400" b="1" dirty="0">
                <a:latin typeface="Calibri" pitchFamily="34" charset="0"/>
                <a:sym typeface="Wingdings" pitchFamily="2" charset="2"/>
              </a:rPr>
              <a:t>  </a:t>
            </a:r>
            <a:r>
              <a:rPr lang="pt-BR" altLang="pt-BR" sz="2400" dirty="0">
                <a:latin typeface="Calibri" pitchFamily="34" charset="0"/>
                <a:sym typeface="Wingdings" pitchFamily="2" charset="2"/>
              </a:rPr>
              <a:t>(GONÇALVES &amp; JORDÃO, 2006)</a:t>
            </a:r>
          </a:p>
          <a:p>
            <a:pPr eaLnBrk="1" hangingPunct="1">
              <a:lnSpc>
                <a:spcPct val="135000"/>
              </a:lnSpc>
            </a:pPr>
            <a:r>
              <a:rPr lang="pt-BR" altLang="pt-BR" sz="2400" b="1" dirty="0">
                <a:latin typeface="Calibri" pitchFamily="34" charset="0"/>
                <a:sym typeface="Wingdings" pitchFamily="2" charset="2"/>
              </a:rPr>
              <a:t>Minas Gerais   </a:t>
            </a:r>
            <a:r>
              <a:rPr lang="pt-BR" altLang="pt-BR" sz="2800" b="1" dirty="0">
                <a:latin typeface="Calibri" pitchFamily="34" charset="0"/>
                <a:sym typeface="Wingdings" pitchFamily="2" charset="2"/>
              </a:rPr>
              <a:t>83%     </a:t>
            </a:r>
            <a:r>
              <a:rPr lang="pt-BR" altLang="pt-BR" sz="2400" dirty="0">
                <a:latin typeface="Calibri" pitchFamily="34" charset="0"/>
                <a:sym typeface="Wingdings" pitchFamily="2" charset="2"/>
              </a:rPr>
              <a:t>(PENNA </a:t>
            </a:r>
            <a:r>
              <a:rPr lang="pt-BR" altLang="pt-BR" sz="2400" i="1" dirty="0">
                <a:latin typeface="Calibri" pitchFamily="34" charset="0"/>
                <a:sym typeface="Wingdings" pitchFamily="2" charset="2"/>
              </a:rPr>
              <a:t>et al</a:t>
            </a:r>
            <a:r>
              <a:rPr lang="pt-BR" altLang="pt-BR" sz="2400" dirty="0">
                <a:latin typeface="Calibri" pitchFamily="34" charset="0"/>
                <a:sym typeface="Wingdings" pitchFamily="2" charset="2"/>
              </a:rPr>
              <a:t>., 2000)</a:t>
            </a:r>
          </a:p>
          <a:p>
            <a:pPr eaLnBrk="1" hangingPunct="1">
              <a:lnSpc>
                <a:spcPct val="135000"/>
              </a:lnSpc>
            </a:pPr>
            <a:endParaRPr lang="pt-BR" altLang="pt-BR" sz="2400" b="1" dirty="0">
              <a:latin typeface="Calibri" pitchFamily="34" charset="0"/>
              <a:sym typeface="Wingdings" pitchFamily="2" charset="2"/>
            </a:endParaRPr>
          </a:p>
          <a:p>
            <a:pPr eaLnBrk="1" hangingPunct="1">
              <a:lnSpc>
                <a:spcPct val="135000"/>
              </a:lnSpc>
            </a:pPr>
            <a:endParaRPr lang="pt-BR" altLang="pt-BR" sz="2400" b="1" dirty="0">
              <a:latin typeface="Calibri" pitchFamily="34" charset="0"/>
              <a:sym typeface="Wingdings" pitchFamily="2" charset="2"/>
            </a:endParaRPr>
          </a:p>
          <a:p>
            <a:pPr eaLnBrk="1" hangingPunct="1">
              <a:lnSpc>
                <a:spcPct val="135000"/>
              </a:lnSpc>
            </a:pPr>
            <a:r>
              <a:rPr lang="pt-BR" altLang="pt-BR" sz="2400" b="1" dirty="0">
                <a:latin typeface="Calibri" pitchFamily="34" charset="0"/>
                <a:sym typeface="Wingdings" pitchFamily="2" charset="2"/>
              </a:rPr>
              <a:t>            </a:t>
            </a:r>
            <a:endParaRPr lang="pt-BR" altLang="pt-BR" sz="2400" dirty="0">
              <a:latin typeface="Calibri" pitchFamily="34" charset="0"/>
            </a:endParaRPr>
          </a:p>
          <a:p>
            <a:pPr eaLnBrk="1" hangingPunct="1">
              <a:lnSpc>
                <a:spcPct val="135000"/>
              </a:lnSpc>
            </a:pPr>
            <a:endParaRPr lang="pt-BR" altLang="pt-BR" sz="2400" b="1" dirty="0">
              <a:latin typeface="Calibri" pitchFamily="34" charset="0"/>
              <a:sym typeface="Wingdings" pitchFamily="2" charset="2"/>
            </a:endParaRPr>
          </a:p>
          <a:p>
            <a:pPr eaLnBrk="1" hangingPunct="1">
              <a:lnSpc>
                <a:spcPct val="135000"/>
              </a:lnSpc>
            </a:pPr>
            <a:endParaRPr lang="pt-BR" altLang="pt-BR" sz="2400" b="1" dirty="0"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30" y="5787265"/>
            <a:ext cx="8712968" cy="9541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dirty="0">
                <a:latin typeface="+mn-lt"/>
                <a:cs typeface="Arial" charset="0"/>
              </a:rPr>
              <a:t>Percentual que aponta a importância de se adotar medidas de conservação de água em edificações residenciais.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4283968" y="5013176"/>
            <a:ext cx="828000" cy="648072"/>
          </a:xfrm>
          <a:prstGeom prst="downArrow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11268" name="Picture 4" descr="https://static.vix.com/pt/sites/default/files/styles/large/public/bdm/beber-agua-hidratacao.jpg?itok=ub7TKjC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6"/>
            <a:ext cx="1683618" cy="112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moda.culturamix.com/blog/wp-content/gallery/nao-ponha-na-maquina-de-lavar/nao-ponha-na-maquina-de-lavar-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145250"/>
            <a:ext cx="1696942" cy="113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static-blog.getninjas.com.br/guia/wp-content/uploads/2015/06/ducha-fria-2-e14341309179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41" y="119040"/>
            <a:ext cx="1716041" cy="11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socorronacozinha.com.br/wp-content/uploads/2007/12/macarrao-cozinhando-545x306.jpg?x195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146008"/>
            <a:ext cx="1999672" cy="112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uselouro.com.br/wp-content/uploads/2014/09/limpeza-piso-590p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586" y="146641"/>
            <a:ext cx="1688910" cy="112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047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3.bp.blogspot.com/-4BKYjb48PCQ/TmgN9mloqSI/AAAAAAAAAA4/Be3B2D650Wk/s1600/gr%25C3%25A1fico+2+consumo+de+%25C3%25A1gua+em+pa%25C3%25ADses+desenvolvido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5030"/>
            <a:ext cx="9324528" cy="45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084168" y="2852936"/>
            <a:ext cx="24311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Descarga sanitária   46 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08520" y="2889578"/>
            <a:ext cx="21226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            Banho   46 L   </a:t>
            </a:r>
          </a:p>
        </p:txBody>
      </p:sp>
      <p:sp>
        <p:nvSpPr>
          <p:cNvPr id="3" name="Retângulo 2"/>
          <p:cNvSpPr/>
          <p:nvPr/>
        </p:nvSpPr>
        <p:spPr>
          <a:xfrm>
            <a:off x="5721536" y="6381328"/>
            <a:ext cx="3156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http://aguacsg.blogspot.com.br</a:t>
            </a:r>
          </a:p>
        </p:txBody>
      </p:sp>
      <p:sp>
        <p:nvSpPr>
          <p:cNvPr id="5" name="Retângulo 4"/>
          <p:cNvSpPr/>
          <p:nvPr/>
        </p:nvSpPr>
        <p:spPr>
          <a:xfrm>
            <a:off x="35966" y="1505030"/>
            <a:ext cx="5040090" cy="915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" y="536575"/>
            <a:ext cx="9144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Distribuição do consumo de água em uma residência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940152" y="1666323"/>
            <a:ext cx="32331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dirty="0"/>
              <a:t>Substituível por água não potável     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940152" y="1988840"/>
            <a:ext cx="28837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600"/>
            </a:lvl1pPr>
          </a:lstStyle>
          <a:p>
            <a:r>
              <a:rPr lang="pt-BR" dirty="0"/>
              <a:t>Água potável insubstituível          </a:t>
            </a:r>
          </a:p>
        </p:txBody>
      </p:sp>
      <p:sp>
        <p:nvSpPr>
          <p:cNvPr id="7" name="Elipse 6"/>
          <p:cNvSpPr/>
          <p:nvPr/>
        </p:nvSpPr>
        <p:spPr>
          <a:xfrm>
            <a:off x="6084168" y="2618591"/>
            <a:ext cx="2592288" cy="8380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299439" y="2646931"/>
            <a:ext cx="1656184" cy="8380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 11"/>
          <p:cNvSpPr/>
          <p:nvPr/>
        </p:nvSpPr>
        <p:spPr>
          <a:xfrm>
            <a:off x="1955623" y="2411594"/>
            <a:ext cx="4015686" cy="441342"/>
          </a:xfrm>
          <a:custGeom>
            <a:avLst/>
            <a:gdLst>
              <a:gd name="connsiteX0" fmla="*/ 0 w 3823854"/>
              <a:gd name="connsiteY0" fmla="*/ 179206 h 276188"/>
              <a:gd name="connsiteX1" fmla="*/ 1136072 w 3823854"/>
              <a:gd name="connsiteY1" fmla="*/ 12951 h 276188"/>
              <a:gd name="connsiteX2" fmla="*/ 2646218 w 3823854"/>
              <a:gd name="connsiteY2" fmla="*/ 40661 h 276188"/>
              <a:gd name="connsiteX3" fmla="*/ 3823854 w 3823854"/>
              <a:gd name="connsiteY3" fmla="*/ 276188 h 27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3854" h="276188">
                <a:moveTo>
                  <a:pt x="0" y="179206"/>
                </a:moveTo>
                <a:cubicBezTo>
                  <a:pt x="347518" y="107624"/>
                  <a:pt x="695036" y="36042"/>
                  <a:pt x="1136072" y="12951"/>
                </a:cubicBezTo>
                <a:cubicBezTo>
                  <a:pt x="1577108" y="-10140"/>
                  <a:pt x="2198254" y="-3212"/>
                  <a:pt x="2646218" y="40661"/>
                </a:cubicBezTo>
                <a:cubicBezTo>
                  <a:pt x="3094182" y="84534"/>
                  <a:pt x="3823854" y="276188"/>
                  <a:pt x="3823854" y="276188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4956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910</Words>
  <Application>Microsoft Office PowerPoint</Application>
  <PresentationFormat>Apresentação na tela (4:3)</PresentationFormat>
  <Paragraphs>197</Paragraphs>
  <Slides>55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4" baseType="lpstr">
      <vt:lpstr>Arial</vt:lpstr>
      <vt:lpstr>Calibri</vt:lpstr>
      <vt:lpstr>Open Sans</vt:lpstr>
      <vt:lpstr>Tahoma</vt:lpstr>
      <vt:lpstr>Times New Roman</vt:lpstr>
      <vt:lpstr>Verdana</vt:lpstr>
      <vt:lpstr>Wingdings</vt:lpstr>
      <vt:lpstr>ヒラギノ角ゴ Pro W3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Sede da Petrobras – Salvador BA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Construindo o futuro: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ETE Melchior – UASB + Lodo Ativado  População = 1 milhão da hab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Monique</dc:creator>
  <cp:lastModifiedBy>Henrique Nunes</cp:lastModifiedBy>
  <cp:revision>57</cp:revision>
  <dcterms:created xsi:type="dcterms:W3CDTF">2017-10-04T15:32:07Z</dcterms:created>
  <dcterms:modified xsi:type="dcterms:W3CDTF">2017-10-26T17:25:54Z</dcterms:modified>
</cp:coreProperties>
</file>